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20"/>
  </p:notesMasterIdLst>
  <p:handoutMasterIdLst>
    <p:handoutMasterId r:id="rId21"/>
  </p:handoutMasterIdLst>
  <p:sldIdLst>
    <p:sldId id="306" r:id="rId5"/>
    <p:sldId id="362" r:id="rId6"/>
    <p:sldId id="364" r:id="rId7"/>
    <p:sldId id="387" r:id="rId8"/>
    <p:sldId id="388" r:id="rId9"/>
    <p:sldId id="373" r:id="rId10"/>
    <p:sldId id="440" r:id="rId11"/>
    <p:sldId id="441" r:id="rId12"/>
    <p:sldId id="355" r:id="rId13"/>
    <p:sldId id="376" r:id="rId14"/>
    <p:sldId id="377" r:id="rId15"/>
    <p:sldId id="378" r:id="rId16"/>
    <p:sldId id="379" r:id="rId17"/>
    <p:sldId id="375" r:id="rId18"/>
    <p:sldId id="295" r:id="rId19"/>
  </p:sldIdLst>
  <p:sldSz cx="12195175" cy="6859588"/>
  <p:notesSz cx="6858000" cy="9144000"/>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4040"/>
    <a:srgbClr val="FFFF00"/>
    <a:srgbClr val="6699FF"/>
    <a:srgbClr val="7CBF33"/>
    <a:srgbClr val="FF9900"/>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3129" autoAdjust="0"/>
  </p:normalViewPr>
  <p:slideViewPr>
    <p:cSldViewPr showGuides="1">
      <p:cViewPr varScale="1">
        <p:scale>
          <a:sx n="101" d="100"/>
          <a:sy n="101" d="100"/>
        </p:scale>
        <p:origin x="1112" y="184"/>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2024/5/23</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5/23/24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各标准的关键内容</a:t>
            </a:r>
            <a:endParaRPr lang="en-US" altLang="zh-CN" dirty="0"/>
          </a:p>
          <a:p>
            <a:pPr marL="171450" indent="-171450">
              <a:buFontTx/>
              <a:buChar char="-"/>
            </a:pPr>
            <a:r>
              <a:rPr lang="zh-CN" altLang="en-US" dirty="0"/>
              <a:t>核心设计原则的理解</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2</a:t>
            </a:fld>
            <a:endParaRPr lang="zh-CN" altLang="en-US"/>
          </a:p>
        </p:txBody>
      </p:sp>
    </p:spTree>
    <p:extLst>
      <p:ext uri="{BB962C8B-B14F-4D97-AF65-F5344CB8AC3E}">
        <p14:creationId xmlns:p14="http://schemas.microsoft.com/office/powerpoint/2010/main" val="420525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 </a:t>
            </a:r>
            <a:r>
              <a:rPr lang="zh-CN" altLang="en-US" b="1" dirty="0"/>
              <a:t>和</a:t>
            </a:r>
            <a:r>
              <a:rPr lang="en-US" altLang="zh-CN" b="1" dirty="0"/>
              <a:t>C++03</a:t>
            </a:r>
            <a:r>
              <a:rPr lang="zh-CN" altLang="en-US" b="1" dirty="0"/>
              <a:t>版本方法比较</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14</a:t>
            </a:fld>
            <a:endParaRPr lang="zh-CN" altLang="en-US"/>
          </a:p>
        </p:txBody>
      </p:sp>
    </p:spTree>
    <p:extLst>
      <p:ext uri="{BB962C8B-B14F-4D97-AF65-F5344CB8AC3E}">
        <p14:creationId xmlns:p14="http://schemas.microsoft.com/office/powerpoint/2010/main" val="16402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a:t>
            </a:fld>
            <a:endParaRPr lang="zh-CN" altLang="en-US"/>
          </a:p>
        </p:txBody>
      </p:sp>
    </p:spTree>
    <p:extLst>
      <p:ext uri="{BB962C8B-B14F-4D97-AF65-F5344CB8AC3E}">
        <p14:creationId xmlns:p14="http://schemas.microsoft.com/office/powerpoint/2010/main" val="254313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7</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95346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endParaRPr lang="en-US" altLang="zh-CN" dirty="0">
              <a:solidFill>
                <a:srgbClr val="C00000"/>
              </a:solidFill>
            </a:endParaRPr>
          </a:p>
        </p:txBody>
      </p:sp>
      <p:sp>
        <p:nvSpPr>
          <p:cNvPr id="4" name="灯片编号占位符 3"/>
          <p:cNvSpPr>
            <a:spLocks noGrp="1"/>
          </p:cNvSpPr>
          <p:nvPr>
            <p:ph type="sldNum" sz="quarter" idx="10"/>
          </p:nvPr>
        </p:nvSpPr>
        <p:spPr>
          <a:xfrm>
            <a:off x="3990070" y="10566884"/>
            <a:ext cx="3053356" cy="556151"/>
          </a:xfrm>
          <a:prstGeom prst="rect">
            <a:avLst/>
          </a:prstGeom>
        </p:spPr>
        <p:txBody>
          <a:bodyPr/>
          <a:lstStyle/>
          <a:p>
            <a:pPr defTabSz="1320714" hangingPunct="0"/>
            <a:fld id="{93ECC034-B435-42CE-80E3-A63FBB54ADD9}" type="slidenum">
              <a:rPr lang="zh-CN" altLang="en-US" sz="2600" kern="0">
                <a:solidFill>
                  <a:srgbClr val="000000"/>
                </a:solidFill>
                <a:latin typeface="Arial"/>
                <a:cs typeface="Arial"/>
                <a:sym typeface="Arial"/>
              </a:rPr>
              <a:pPr defTabSz="1320714" hangingPunct="0"/>
              <a:t>8</a:t>
            </a:fld>
            <a:endParaRPr lang="zh-CN" altLang="en-US" sz="2600" kern="0">
              <a:solidFill>
                <a:srgbClr val="000000"/>
              </a:solidFill>
              <a:latin typeface="Arial"/>
              <a:cs typeface="Arial"/>
              <a:sym typeface="Arial"/>
            </a:endParaRPr>
          </a:p>
        </p:txBody>
      </p:sp>
    </p:spTree>
    <p:extLst>
      <p:ext uri="{BB962C8B-B14F-4D97-AF65-F5344CB8AC3E}">
        <p14:creationId xmlns:p14="http://schemas.microsoft.com/office/powerpoint/2010/main" val="64934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b="1" dirty="0"/>
              <a:t>基本用法</a:t>
            </a:r>
            <a:endParaRPr lang="en-US" altLang="zh-CN"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1" dirty="0"/>
              <a:t>Tips</a:t>
            </a:r>
            <a:r>
              <a:rPr lang="zh-CN" altLang="en-US" b="1" dirty="0"/>
              <a:t>的解读</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9</a:t>
            </a:fld>
            <a:endParaRPr lang="zh-CN" altLang="en-US"/>
          </a:p>
        </p:txBody>
      </p:sp>
    </p:spTree>
    <p:extLst>
      <p:ext uri="{BB962C8B-B14F-4D97-AF65-F5344CB8AC3E}">
        <p14:creationId xmlns:p14="http://schemas.microsoft.com/office/powerpoint/2010/main" val="268132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10</a:t>
            </a:fld>
            <a:endParaRPr lang="zh-CN" altLang="en-US"/>
          </a:p>
        </p:txBody>
      </p:sp>
    </p:spTree>
    <p:extLst>
      <p:ext uri="{BB962C8B-B14F-4D97-AF65-F5344CB8AC3E}">
        <p14:creationId xmlns:p14="http://schemas.microsoft.com/office/powerpoint/2010/main" val="2254670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b="1" dirty="0"/>
              <a:t>基本用法</a:t>
            </a:r>
            <a:endParaRPr lang="en-US" altLang="zh-CN"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1" dirty="0"/>
              <a:t>Tips</a:t>
            </a:r>
            <a:r>
              <a:rPr lang="zh-CN" altLang="en-US" b="1" dirty="0"/>
              <a:t>的解读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11</a:t>
            </a:fld>
            <a:endParaRPr lang="zh-CN" altLang="en-US"/>
          </a:p>
        </p:txBody>
      </p:sp>
    </p:spTree>
    <p:extLst>
      <p:ext uri="{BB962C8B-B14F-4D97-AF65-F5344CB8AC3E}">
        <p14:creationId xmlns:p14="http://schemas.microsoft.com/office/powerpoint/2010/main" val="686631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 </a:t>
            </a:r>
            <a:r>
              <a:rPr lang="zh-CN" altLang="en-US" b="1" dirty="0"/>
              <a:t>对</a:t>
            </a:r>
            <a:r>
              <a:rPr lang="en-US" altLang="zh-CN" b="1" dirty="0"/>
              <a:t>tips</a:t>
            </a:r>
            <a:r>
              <a:rPr lang="zh-CN" altLang="en-US" b="1" dirty="0"/>
              <a:t>中，错误示例，进行讲解</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12</a:t>
            </a:fld>
            <a:endParaRPr lang="zh-CN" altLang="en-US"/>
          </a:p>
        </p:txBody>
      </p:sp>
    </p:spTree>
    <p:extLst>
      <p:ext uri="{BB962C8B-B14F-4D97-AF65-F5344CB8AC3E}">
        <p14:creationId xmlns:p14="http://schemas.microsoft.com/office/powerpoint/2010/main" val="232235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13</a:t>
            </a:fld>
            <a:endParaRPr lang="zh-CN" altLang="en-US"/>
          </a:p>
        </p:txBody>
      </p:sp>
    </p:spTree>
    <p:extLst>
      <p:ext uri="{BB962C8B-B14F-4D97-AF65-F5344CB8AC3E}">
        <p14:creationId xmlns:p14="http://schemas.microsoft.com/office/powerpoint/2010/main" val="499017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 xmlns:a14="http://schemas.microsoft.com/office/drawing/2010/main">
                <a:solidFill>
                  <a:srgbClr val="FFFFFF">
                    <a:alpha val="29999"/>
                  </a:srgbClr>
                </a:solidFill>
              </a14:hiddenFill>
            </a:ext>
            <a:ext uri="{91240B29-F687-4f45-9708-019B960494DF}">
              <a14:hiddenLine xmlns="" xmlns:a14="http://schemas.microsoft.com/office/drawing/2010/main"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 xmlns:a14="http://schemas.microsoft.com/office/drawing/2010/main">
                <a:solidFill>
                  <a:srgbClr val="FFFFFF">
                    <a:alpha val="92000"/>
                  </a:srgbClr>
                </a:solidFill>
              </a14:hiddenFill>
            </a:ext>
            <a:ext uri="{91240B29-F687-4f45-9708-019B960494DF}">
              <a14:hiddenLine xmlns="" xmlns:a14="http://schemas.microsoft.com/office/drawing/2010/main"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s://zh.wikipedia.org/wiki/%E7%A8%8B%E5%BA%8F%E5%8C%96%E7%A8%8B%E5%BC%8F%E8%A8%AD%E8%A8%88"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hyperlink" Target="https://zh.wikipedia.org/wiki/%E6%B3%9B%E5%9E%8B%E7%A8%8B%E5%BC%8F%E8%A8%AD%E8%A8%88" TargetMode="External"/><Relationship Id="rId4" Type="http://schemas.openxmlformats.org/officeDocument/2006/relationships/hyperlink" Target="https://zh.wikipedia.org/wiki/%E7%89%A9%E4%BB%B6%E5%B0%8E%E5%90%91%E7%A8%8B%E5%BC%8F%E8%A8%AD%E8%A8%88"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hyperlink" Target="http://product.dangdang.com/23711317.html" TargetMode="Externa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b="1" dirty="0">
                <a:latin typeface="+mn-ea"/>
                <a:ea typeface="+mn-ea"/>
              </a:rPr>
              <a:t>现代</a:t>
            </a:r>
            <a:r>
              <a:rPr lang="en-US" altLang="zh-CN" b="1" dirty="0">
                <a:latin typeface="+mn-ea"/>
                <a:ea typeface="+mn-ea"/>
              </a:rPr>
              <a:t>C++</a:t>
            </a:r>
            <a:r>
              <a:rPr lang="zh-CN" altLang="en-US" b="1" dirty="0">
                <a:latin typeface="+mn-ea"/>
                <a:ea typeface="+mn-ea"/>
              </a:rPr>
              <a:t>新特性</a:t>
            </a:r>
            <a:br>
              <a:rPr lang="en-US" altLang="zh-CN" dirty="0">
                <a:latin typeface="+mn-ea"/>
                <a:ea typeface="+mn-ea"/>
              </a:rPr>
            </a:br>
            <a:r>
              <a:rPr lang="en-US" altLang="zh-CN" dirty="0">
                <a:latin typeface="+mn-ea"/>
                <a:ea typeface="+mn-ea"/>
              </a:rPr>
              <a:t>			</a:t>
            </a:r>
            <a:r>
              <a:rPr lang="en-US" altLang="zh-CN" sz="3200" dirty="0">
                <a:latin typeface="+mn-ea"/>
                <a:ea typeface="+mn-ea"/>
              </a:rPr>
              <a:t>-- </a:t>
            </a:r>
            <a:r>
              <a:rPr lang="zh-CN" altLang="en-US" sz="3200" dirty="0">
                <a:latin typeface="+mn-ea"/>
                <a:ea typeface="+mn-ea"/>
              </a:rPr>
              <a:t>基本语法</a:t>
            </a:r>
            <a:endParaRPr lang="zh-CN" altLang="en-US" sz="3201" b="0" dirty="0">
              <a:latin typeface="+mn-ea"/>
              <a:ea typeface="+mn-ea"/>
            </a:endParaRP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963" y="45418"/>
            <a:ext cx="11088000" cy="539876"/>
          </a:xfrm>
        </p:spPr>
        <p:txBody>
          <a:bodyPr>
            <a:normAutofit fontScale="90000"/>
          </a:bodyPr>
          <a:lstStyle/>
          <a:p>
            <a:r>
              <a:rPr lang="en-US" altLang="zh-CN" dirty="0"/>
              <a:t>C++11</a:t>
            </a:r>
            <a:r>
              <a:rPr lang="zh-CN" altLang="en-US" dirty="0"/>
              <a:t>新特性：就地初始化和统一初始化</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10</a:t>
            </a:fld>
            <a:endParaRPr lang="en-GB" altLang="zh-CN">
              <a:solidFill>
                <a:srgbClr val="000000"/>
              </a:solidFill>
            </a:endParaRPr>
          </a:p>
        </p:txBody>
      </p:sp>
      <p:sp>
        <p:nvSpPr>
          <p:cNvPr id="5" name="矩形 4"/>
          <p:cNvSpPr/>
          <p:nvPr/>
        </p:nvSpPr>
        <p:spPr>
          <a:xfrm>
            <a:off x="408955" y="477466"/>
            <a:ext cx="11655152" cy="1338828"/>
          </a:xfrm>
          <a:prstGeom prst="rect">
            <a:avLst/>
          </a:prstGeom>
        </p:spPr>
        <p:txBody>
          <a:bodyPr wrap="square">
            <a:spAutoFit/>
          </a:bodyPr>
          <a:lstStyle/>
          <a:p>
            <a:pPr>
              <a:lnSpc>
                <a:spcPct val="150000"/>
              </a:lnSpc>
            </a:pPr>
            <a:r>
              <a:rPr lang="zh-CN" altLang="en-US" b="1" dirty="0">
                <a:latin typeface="+mn-ea"/>
                <a:ea typeface="+mn-ea"/>
              </a:rPr>
              <a:t>就地初始化</a:t>
            </a:r>
            <a:r>
              <a:rPr lang="zh-CN" altLang="en-US" dirty="0">
                <a:latin typeface="+mn-ea"/>
                <a:ea typeface="+mn-ea"/>
              </a:rPr>
              <a:t>：</a:t>
            </a:r>
            <a:endParaRPr lang="en-US" altLang="zh-CN" dirty="0">
              <a:latin typeface="+mn-ea"/>
              <a:ea typeface="+mn-ea"/>
            </a:endParaRPr>
          </a:p>
          <a:p>
            <a:pPr>
              <a:lnSpc>
                <a:spcPct val="150000"/>
              </a:lnSpc>
            </a:pPr>
            <a:r>
              <a:rPr lang="zh-CN" altLang="en-US" dirty="0">
                <a:latin typeface="+mn-ea"/>
                <a:ea typeface="+mn-ea"/>
              </a:rPr>
              <a:t>结构体或类的数据成员在申明时可以直接赋予一个默认值（初始化的方式有两种：</a:t>
            </a:r>
            <a:r>
              <a:rPr lang="en-US" altLang="zh-CN" dirty="0">
                <a:latin typeface="+mn-ea"/>
                <a:ea typeface="+mn-ea"/>
              </a:rPr>
              <a:t>1</a:t>
            </a:r>
            <a:r>
              <a:rPr lang="zh-CN" altLang="en-US" dirty="0">
                <a:latin typeface="+mn-ea"/>
                <a:ea typeface="+mn-ea"/>
              </a:rPr>
              <a:t>、使用等号“</a:t>
            </a:r>
            <a:r>
              <a:rPr lang="en-US" altLang="zh-CN" dirty="0">
                <a:latin typeface="+mn-ea"/>
                <a:ea typeface="+mn-ea"/>
              </a:rPr>
              <a:t>=”</a:t>
            </a:r>
            <a:r>
              <a:rPr lang="zh-CN" altLang="en-US" dirty="0">
                <a:latin typeface="+mn-ea"/>
                <a:ea typeface="+mn-ea"/>
              </a:rPr>
              <a:t>；</a:t>
            </a:r>
            <a:r>
              <a:rPr lang="en-US" altLang="zh-CN" dirty="0">
                <a:latin typeface="+mn-ea"/>
                <a:ea typeface="+mn-ea"/>
              </a:rPr>
              <a:t>2</a:t>
            </a:r>
            <a:r>
              <a:rPr lang="zh-CN" altLang="en-US" dirty="0">
                <a:latin typeface="+mn-ea"/>
                <a:ea typeface="+mn-ea"/>
              </a:rPr>
              <a:t>、使用大括号列表初始化的方式。）</a:t>
            </a:r>
            <a:endParaRPr lang="en-US" dirty="0">
              <a:latin typeface="+mn-ea"/>
              <a:ea typeface="+mn-ea"/>
            </a:endParaRPr>
          </a:p>
        </p:txBody>
      </p:sp>
      <p:sp>
        <p:nvSpPr>
          <p:cNvPr id="8" name="矩形 7"/>
          <p:cNvSpPr/>
          <p:nvPr/>
        </p:nvSpPr>
        <p:spPr>
          <a:xfrm>
            <a:off x="561490" y="1629594"/>
            <a:ext cx="11655152" cy="1754326"/>
          </a:xfrm>
          <a:prstGeom prst="rect">
            <a:avLst/>
          </a:prstGeom>
        </p:spPr>
        <p:txBody>
          <a:bodyPr wrap="square">
            <a:spAutoFit/>
          </a:bodyPr>
          <a:lstStyle/>
          <a:p>
            <a:r>
              <a:rPr lang="en-US" altLang="zh-CN" dirty="0" err="1">
                <a:solidFill>
                  <a:srgbClr val="0000FF"/>
                </a:solidFill>
                <a:latin typeface="宋体" panose="02010600030101010101" pitchFamily="2" charset="-122"/>
                <a:ea typeface="宋体" panose="02010600030101010101" pitchFamily="2" charset="-122"/>
              </a:rPr>
              <a:t>struct</a:t>
            </a:r>
            <a:r>
              <a:rPr lang="en-US" altLang="zh-CN" dirty="0">
                <a:solidFill>
                  <a:srgbClr val="0000FF"/>
                </a:solidFill>
                <a:latin typeface="宋体" panose="02010600030101010101" pitchFamily="2" charset="-122"/>
                <a:ea typeface="宋体" panose="02010600030101010101" pitchFamily="2" charset="-122"/>
              </a:rPr>
              <a:t> C    </a:t>
            </a:r>
          </a:p>
          <a:p>
            <a:r>
              <a:rPr lang="en-US" altLang="zh-CN" dirty="0">
                <a:solidFill>
                  <a:srgbClr val="0000FF"/>
                </a:solidFill>
                <a:latin typeface="宋体" panose="02010600030101010101" pitchFamily="2" charset="-122"/>
                <a:ea typeface="宋体" panose="02010600030101010101" pitchFamily="2" charset="-122"/>
              </a:rPr>
              <a:t>{</a:t>
            </a:r>
          </a:p>
          <a:p>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a=7; 	         //C++11 only</a:t>
            </a:r>
          </a:p>
          <a:p>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b{7};            //</a:t>
            </a:r>
            <a:r>
              <a:rPr lang="zh-CN" altLang="en-US" dirty="0">
                <a:solidFill>
                  <a:srgbClr val="0000FF"/>
                </a:solidFill>
                <a:latin typeface="宋体" panose="02010600030101010101" pitchFamily="2" charset="-122"/>
                <a:ea typeface="宋体" panose="02010600030101010101" pitchFamily="2" charset="-122"/>
              </a:rPr>
              <a:t>或</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b={7}; C++11 only</a:t>
            </a:r>
          </a:p>
          <a:p>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c(7);	         //error !</a:t>
            </a:r>
          </a:p>
          <a:p>
            <a:r>
              <a:rPr lang="en-US" altLang="zh-CN" dirty="0">
                <a:solidFill>
                  <a:srgbClr val="0000FF"/>
                </a:solidFill>
                <a:latin typeface="宋体" panose="02010600030101010101" pitchFamily="2" charset="-122"/>
                <a:ea typeface="宋体" panose="02010600030101010101" pitchFamily="2" charset="-122"/>
              </a:rPr>
              <a:t>}; </a:t>
            </a:r>
            <a:endParaRPr lang="en-US" dirty="0">
              <a:solidFill>
                <a:srgbClr val="0000FF"/>
              </a:solidFill>
              <a:latin typeface="宋体" panose="02010600030101010101" pitchFamily="2" charset="-122"/>
              <a:ea typeface="宋体" panose="02010600030101010101" pitchFamily="2" charset="-122"/>
            </a:endParaRPr>
          </a:p>
        </p:txBody>
      </p:sp>
      <p:sp>
        <p:nvSpPr>
          <p:cNvPr id="9" name="文本框 8"/>
          <p:cNvSpPr txBox="1"/>
          <p:nvPr/>
        </p:nvSpPr>
        <p:spPr>
          <a:xfrm>
            <a:off x="467218" y="3357786"/>
            <a:ext cx="11334363" cy="923330"/>
          </a:xfrm>
          <a:prstGeom prst="rect">
            <a:avLst/>
          </a:prstGeom>
        </p:spPr>
        <p:txBody>
          <a:bodyPr wrap="square">
            <a:spAutoFit/>
          </a:bodyPr>
          <a:lstStyle>
            <a:defPPr>
              <a:defRPr lang="zh-CN"/>
            </a:defPPr>
            <a:lvl1pPr>
              <a:defRPr>
                <a:latin typeface="+mn-ea"/>
                <a:ea typeface="+mn-ea"/>
              </a:defRPr>
            </a:lvl1pPr>
          </a:lstStyle>
          <a:p>
            <a:pPr>
              <a:lnSpc>
                <a:spcPct val="150000"/>
              </a:lnSpc>
            </a:pPr>
            <a:r>
              <a:rPr lang="zh-CN" altLang="en-US" b="1" dirty="0"/>
              <a:t>统一初始化</a:t>
            </a:r>
            <a:r>
              <a:rPr lang="en-US" altLang="zh-CN" b="1" dirty="0"/>
              <a:t>:</a:t>
            </a:r>
          </a:p>
          <a:p>
            <a:pPr>
              <a:lnSpc>
                <a:spcPct val="150000"/>
              </a:lnSpc>
            </a:pPr>
            <a:r>
              <a:rPr lang="zh-CN" altLang="en-US" dirty="0"/>
              <a:t>无论是类的变量，数组，</a:t>
            </a:r>
            <a:r>
              <a:rPr lang="en-US" altLang="zh-CN" dirty="0" err="1"/>
              <a:t>stl</a:t>
            </a:r>
            <a:r>
              <a:rPr lang="zh-CN" altLang="en-US" dirty="0"/>
              <a:t>的容器，类的构造，都统一使用</a:t>
            </a:r>
            <a:r>
              <a:rPr lang="en-US" altLang="zh-CN" dirty="0"/>
              <a:t>{}</a:t>
            </a:r>
            <a:r>
              <a:rPr lang="zh-CN" altLang="en-US" dirty="0"/>
              <a:t>。</a:t>
            </a:r>
            <a:endParaRPr lang="en-US" altLang="zh-CN" dirty="0"/>
          </a:p>
        </p:txBody>
      </p:sp>
      <p:sp>
        <p:nvSpPr>
          <p:cNvPr id="10" name="文本框 9"/>
          <p:cNvSpPr txBox="1"/>
          <p:nvPr/>
        </p:nvSpPr>
        <p:spPr>
          <a:xfrm>
            <a:off x="480963" y="4221882"/>
            <a:ext cx="10225136" cy="2308324"/>
          </a:xfrm>
          <a:prstGeom prst="rect">
            <a:avLst/>
          </a:prstGeom>
          <a:noFill/>
        </p:spPr>
        <p:txBody>
          <a:bodyPr wrap="square" rtlCol="0">
            <a:spAutoFit/>
          </a:bodyPr>
          <a:lstStyle/>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value[] {1 , 2 , 3};</a:t>
            </a:r>
          </a:p>
          <a:p>
            <a:r>
              <a:rPr lang="en-US" dirty="0" err="1">
                <a:solidFill>
                  <a:srgbClr val="0000FF"/>
                </a:solidFill>
                <a:latin typeface="宋体" panose="02010600030101010101" pitchFamily="2" charset="-122"/>
                <a:ea typeface="宋体" panose="02010600030101010101" pitchFamily="2" charset="-122"/>
              </a:rPr>
              <a:t>std</a:t>
            </a:r>
            <a:r>
              <a:rPr lang="en-US" dirty="0">
                <a:solidFill>
                  <a:srgbClr val="0000FF"/>
                </a:solidFill>
                <a:latin typeface="宋体" panose="02010600030101010101" pitchFamily="2" charset="-122"/>
                <a:ea typeface="宋体" panose="02010600030101010101" pitchFamily="2" charset="-122"/>
              </a:rPr>
              <a:t>::vector&lt;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&gt; vi {2 , 3 , 4 , 56, 7};</a:t>
            </a:r>
          </a:p>
          <a:p>
            <a:r>
              <a:rPr lang="en-US" dirty="0" err="1">
                <a:solidFill>
                  <a:srgbClr val="0000FF"/>
                </a:solidFill>
                <a:latin typeface="宋体" panose="02010600030101010101" pitchFamily="2" charset="-122"/>
                <a:ea typeface="宋体" panose="02010600030101010101" pitchFamily="2" charset="-122"/>
              </a:rPr>
              <a:t>std</a:t>
            </a:r>
            <a:r>
              <a:rPr lang="en-US" dirty="0">
                <a:solidFill>
                  <a:srgbClr val="0000FF"/>
                </a:solidFill>
                <a:latin typeface="宋体" panose="02010600030101010101" pitchFamily="2" charset="-122"/>
                <a:ea typeface="宋体" panose="02010600030101010101" pitchFamily="2" charset="-122"/>
              </a:rPr>
              <a:t>::vector&lt;</a:t>
            </a:r>
            <a:r>
              <a:rPr lang="en-US" dirty="0" err="1">
                <a:solidFill>
                  <a:srgbClr val="0000FF"/>
                </a:solidFill>
                <a:latin typeface="宋体" panose="02010600030101010101" pitchFamily="2" charset="-122"/>
                <a:ea typeface="宋体" panose="02010600030101010101" pitchFamily="2" charset="-122"/>
              </a:rPr>
              <a:t>std</a:t>
            </a:r>
            <a:r>
              <a:rPr lang="en-US" dirty="0">
                <a:solidFill>
                  <a:srgbClr val="0000FF"/>
                </a:solidFill>
                <a:latin typeface="宋体" panose="02010600030101010101" pitchFamily="2" charset="-122"/>
                <a:ea typeface="宋体" panose="02010600030101010101" pitchFamily="2" charset="-122"/>
              </a:rPr>
              <a:t>::string&gt; cities {"Berlin" ,"</a:t>
            </a:r>
            <a:r>
              <a:rPr lang="en-US" dirty="0" err="1">
                <a:solidFill>
                  <a:srgbClr val="0000FF"/>
                </a:solidFill>
                <a:latin typeface="宋体" panose="02010600030101010101" pitchFamily="2" charset="-122"/>
                <a:ea typeface="宋体" panose="02010600030101010101" pitchFamily="2" charset="-122"/>
              </a:rPr>
              <a:t>london</a:t>
            </a:r>
            <a:r>
              <a:rPr lang="en-US" dirty="0">
                <a:solidFill>
                  <a:srgbClr val="0000FF"/>
                </a:solidFill>
                <a:latin typeface="宋体" panose="02010600030101010101" pitchFamily="2" charset="-122"/>
                <a:ea typeface="宋体" panose="02010600030101010101" pitchFamily="2" charset="-122"/>
              </a:rPr>
              <a:t> " , "</a:t>
            </a:r>
            <a:r>
              <a:rPr lang="en-US" dirty="0" err="1">
                <a:solidFill>
                  <a:srgbClr val="0000FF"/>
                </a:solidFill>
                <a:latin typeface="宋体" panose="02010600030101010101" pitchFamily="2" charset="-122"/>
                <a:ea typeface="宋体" panose="02010600030101010101" pitchFamily="2" charset="-122"/>
              </a:rPr>
              <a:t>cairo</a:t>
            </a:r>
            <a:r>
              <a:rPr lang="en-US" dirty="0">
                <a:solidFill>
                  <a:srgbClr val="0000FF"/>
                </a:solidFill>
                <a:latin typeface="宋体" panose="02010600030101010101" pitchFamily="2" charset="-122"/>
                <a:ea typeface="宋体" panose="02010600030101010101" pitchFamily="2" charset="-122"/>
              </a:rPr>
              <a:t>"};</a:t>
            </a:r>
          </a:p>
          <a:p>
            <a:r>
              <a:rPr lang="en-US" dirty="0" err="1">
                <a:solidFill>
                  <a:srgbClr val="0000FF"/>
                </a:solidFill>
                <a:latin typeface="宋体" panose="02010600030101010101" pitchFamily="2" charset="-122"/>
                <a:ea typeface="宋体" panose="02010600030101010101" pitchFamily="2" charset="-122"/>
              </a:rPr>
              <a:t>std</a:t>
            </a:r>
            <a:r>
              <a:rPr lang="en-US" dirty="0">
                <a:solidFill>
                  <a:srgbClr val="0000FF"/>
                </a:solidFill>
                <a:latin typeface="宋体" panose="02010600030101010101" pitchFamily="2" charset="-122"/>
                <a:ea typeface="宋体" panose="02010600030101010101" pitchFamily="2" charset="-122"/>
              </a:rPr>
              <a:t>::complex&lt;double&gt; c{4.0 , 3.0};                //</a:t>
            </a:r>
            <a:r>
              <a:rPr lang="zh-CN" altLang="en-US" dirty="0">
                <a:solidFill>
                  <a:srgbClr val="0000FF"/>
                </a:solidFill>
                <a:latin typeface="宋体" panose="02010600030101010101" pitchFamily="2" charset="-122"/>
                <a:ea typeface="宋体" panose="02010600030101010101" pitchFamily="2" charset="-122"/>
              </a:rPr>
              <a:t>相当于</a:t>
            </a:r>
            <a:r>
              <a:rPr lang="en-US" dirty="0">
                <a:solidFill>
                  <a:srgbClr val="0000FF"/>
                </a:solidFill>
                <a:latin typeface="宋体" panose="02010600030101010101" pitchFamily="2" charset="-122"/>
                <a:ea typeface="宋体" panose="02010600030101010101" pitchFamily="2" charset="-122"/>
              </a:rPr>
              <a:t>c（4.0 ， 3.0）；</a:t>
            </a:r>
          </a:p>
          <a:p>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a:t>
            </a:r>
            <a:r>
              <a:rPr lang="en-US" altLang="zh-CN" dirty="0">
                <a:solidFill>
                  <a:srgbClr val="0000FF"/>
                </a:solidFill>
                <a:latin typeface="宋体" panose="02010600030101010101" pitchFamily="2" charset="-122"/>
                <a:ea typeface="宋体" panose="02010600030101010101" pitchFamily="2" charset="-122"/>
              </a:rPr>
              <a:t>{};   </a:t>
            </a:r>
            <a:r>
              <a:rPr lang="zh-CN" altLang="en-US" dirty="0">
                <a:solidFill>
                  <a:srgbClr val="0000FF"/>
                </a:solidFill>
                <a:latin typeface="宋体" panose="02010600030101010101" pitchFamily="2" charset="-122"/>
                <a:ea typeface="宋体" panose="02010600030101010101" pitchFamily="2" charset="-122"/>
              </a:rPr>
              <a:t>            </a:t>
            </a:r>
            <a:r>
              <a:rPr lang="en-US" altLang="zh-CN" dirty="0">
                <a:solidFill>
                  <a:srgbClr val="0000FF"/>
                </a:solidFill>
                <a:latin typeface="宋体" panose="02010600030101010101" pitchFamily="2" charset="-122"/>
                <a:ea typeface="宋体" panose="02010600030101010101" pitchFamily="2" charset="-122"/>
              </a:rPr>
              <a:t>//</a:t>
            </a:r>
            <a:r>
              <a:rPr lang="en-US" altLang="zh-CN" dirty="0" err="1">
                <a:solidFill>
                  <a:srgbClr val="0000FF"/>
                </a:solidFill>
                <a:latin typeface="宋体" panose="02010600030101010101" pitchFamily="2" charset="-122"/>
                <a:ea typeface="宋体" panose="02010600030101010101" pitchFamily="2" charset="-122"/>
              </a:rPr>
              <a:t>i</a:t>
            </a:r>
            <a:r>
              <a:rPr lang="zh-CN" altLang="en-US" dirty="0">
                <a:solidFill>
                  <a:srgbClr val="0000FF"/>
                </a:solidFill>
                <a:latin typeface="宋体" panose="02010600030101010101" pitchFamily="2" charset="-122"/>
                <a:ea typeface="宋体" panose="02010600030101010101" pitchFamily="2" charset="-122"/>
              </a:rPr>
              <a:t>调用默认的构造函数为</a:t>
            </a:r>
            <a:r>
              <a:rPr lang="en-US" altLang="zh-CN" dirty="0" err="1">
                <a:solidFill>
                  <a:srgbClr val="0000FF"/>
                </a:solidFill>
                <a:latin typeface="宋体" panose="02010600030101010101" pitchFamily="2" charset="-122"/>
                <a:ea typeface="宋体" panose="02010600030101010101" pitchFamily="2" charset="-122"/>
              </a:rPr>
              <a:t>i</a:t>
            </a:r>
            <a:r>
              <a:rPr lang="zh-CN" altLang="en-US" dirty="0">
                <a:solidFill>
                  <a:srgbClr val="0000FF"/>
                </a:solidFill>
                <a:latin typeface="宋体" panose="02010600030101010101" pitchFamily="2" charset="-122"/>
                <a:ea typeface="宋体" panose="02010600030101010101" pitchFamily="2" charset="-122"/>
              </a:rPr>
              <a:t>赋值为</a:t>
            </a:r>
            <a:r>
              <a:rPr lang="en-US" altLang="zh-CN" dirty="0">
                <a:solidFill>
                  <a:srgbClr val="0000FF"/>
                </a:solidFill>
                <a:latin typeface="宋体" panose="02010600030101010101" pitchFamily="2" charset="-122"/>
                <a:ea typeface="宋体" panose="02010600030101010101" pitchFamily="2" charset="-122"/>
              </a:rPr>
              <a:t>0</a:t>
            </a:r>
          </a:p>
          <a:p>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*p{};              // p</a:t>
            </a:r>
            <a:r>
              <a:rPr lang="zh-CN" altLang="en-US" dirty="0">
                <a:solidFill>
                  <a:srgbClr val="0000FF"/>
                </a:solidFill>
                <a:latin typeface="宋体" panose="02010600030101010101" pitchFamily="2" charset="-122"/>
                <a:ea typeface="宋体" panose="02010600030101010101" pitchFamily="2" charset="-122"/>
              </a:rPr>
              <a:t>被初始化为一个</a:t>
            </a:r>
            <a:r>
              <a:rPr lang="en-US" altLang="zh-CN" dirty="0" err="1">
                <a:solidFill>
                  <a:srgbClr val="0000FF"/>
                </a:solidFill>
                <a:latin typeface="宋体" panose="02010600030101010101" pitchFamily="2" charset="-122"/>
                <a:ea typeface="宋体" panose="02010600030101010101" pitchFamily="2" charset="-122"/>
              </a:rPr>
              <a:t>nullptr</a:t>
            </a:r>
            <a:endParaRPr lang="en-US" dirty="0">
              <a:solidFill>
                <a:srgbClr val="0000FF"/>
              </a:solidFill>
              <a:latin typeface="宋体" panose="02010600030101010101" pitchFamily="2" charset="-122"/>
              <a:ea typeface="宋体" panose="02010600030101010101" pitchFamily="2" charset="-122"/>
            </a:endParaRPr>
          </a:p>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x1(5.3)</a:t>
            </a:r>
            <a:r>
              <a:rPr lang="en-US" altLang="zh-CN" dirty="0">
                <a:solidFill>
                  <a:srgbClr val="0000FF"/>
                </a:solidFill>
                <a:latin typeface="宋体" panose="02010600030101010101" pitchFamily="2" charset="-122"/>
                <a:ea typeface="宋体" panose="02010600030101010101" pitchFamily="2" charset="-122"/>
              </a:rPr>
              <a:t>;</a:t>
            </a:r>
            <a:r>
              <a:rPr lang="en-US" dirty="0">
                <a:solidFill>
                  <a:srgbClr val="0000FF"/>
                </a:solidFill>
                <a:latin typeface="宋体" panose="02010600030101010101" pitchFamily="2" charset="-122"/>
                <a:ea typeface="宋体" panose="02010600030101010101" pitchFamily="2" charset="-122"/>
              </a:rPr>
              <a:t>          // 5</a:t>
            </a:r>
          </a:p>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x2 = 5.3;          //5</a:t>
            </a:r>
          </a:p>
        </p:txBody>
      </p:sp>
    </p:spTree>
    <p:extLst>
      <p:ext uri="{BB962C8B-B14F-4D97-AF65-F5344CB8AC3E}">
        <p14:creationId xmlns:p14="http://schemas.microsoft.com/office/powerpoint/2010/main" val="1158242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39" y="45418"/>
            <a:ext cx="11088000" cy="539876"/>
          </a:xfrm>
        </p:spPr>
        <p:txBody>
          <a:bodyPr>
            <a:noAutofit/>
          </a:bodyPr>
          <a:lstStyle/>
          <a:p>
            <a:r>
              <a:rPr lang="en-US" altLang="zh-CN" sz="3400" dirty="0"/>
              <a:t>C++11</a:t>
            </a:r>
            <a:r>
              <a:rPr lang="zh-CN" altLang="en-US" sz="3400" dirty="0"/>
              <a:t>新特性：基于范围的循环</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11</a:t>
            </a:fld>
            <a:endParaRPr lang="en-GB" altLang="zh-CN">
              <a:solidFill>
                <a:srgbClr val="000000"/>
              </a:solidFill>
            </a:endParaRPr>
          </a:p>
        </p:txBody>
      </p:sp>
      <p:sp>
        <p:nvSpPr>
          <p:cNvPr id="6" name="文本框 5"/>
          <p:cNvSpPr txBox="1"/>
          <p:nvPr/>
        </p:nvSpPr>
        <p:spPr>
          <a:xfrm>
            <a:off x="408955" y="549474"/>
            <a:ext cx="11161240" cy="923330"/>
          </a:xfrm>
          <a:prstGeom prst="rect">
            <a:avLst/>
          </a:prstGeom>
        </p:spPr>
        <p:txBody>
          <a:bodyPr wrap="square">
            <a:spAutoFit/>
          </a:bodyPr>
          <a:lstStyle>
            <a:defPPr>
              <a:defRPr lang="zh-CN"/>
            </a:defPPr>
            <a:lvl1pPr>
              <a:defRPr>
                <a:latin typeface="+mn-ea"/>
                <a:ea typeface="+mn-ea"/>
              </a:defRPr>
            </a:lvl1pPr>
          </a:lstStyle>
          <a:p>
            <a:pPr>
              <a:lnSpc>
                <a:spcPct val="150000"/>
              </a:lnSpc>
            </a:pPr>
            <a:r>
              <a:rPr lang="zh-CN" altLang="en-US" dirty="0"/>
              <a:t>基于范围的</a:t>
            </a:r>
            <a:r>
              <a:rPr lang="en-US" altLang="zh-CN" dirty="0"/>
              <a:t>for</a:t>
            </a:r>
            <a:r>
              <a:rPr lang="zh-CN" altLang="en-US" dirty="0"/>
              <a:t>循环可以不再关心迭代器，只需要关系容器中的元素类型即可，同时，也不必显式的给出容器的开头和结尾</a:t>
            </a:r>
            <a:endParaRPr lang="en-US" altLang="zh-CN" dirty="0"/>
          </a:p>
        </p:txBody>
      </p:sp>
      <p:sp>
        <p:nvSpPr>
          <p:cNvPr id="7" name="文本框 6"/>
          <p:cNvSpPr txBox="1"/>
          <p:nvPr/>
        </p:nvSpPr>
        <p:spPr>
          <a:xfrm>
            <a:off x="552777" y="1514609"/>
            <a:ext cx="6264889" cy="3139321"/>
          </a:xfrm>
          <a:prstGeom prst="rect">
            <a:avLst/>
          </a:prstGeom>
          <a:noFill/>
        </p:spPr>
        <p:txBody>
          <a:bodyPr wrap="square" rtlCol="0">
            <a:spAutoFit/>
          </a:bodyPr>
          <a:lstStyle/>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arr</a:t>
            </a:r>
            <a:r>
              <a:rPr lang="en-US" dirty="0">
                <a:solidFill>
                  <a:srgbClr val="0000FF"/>
                </a:solidFill>
                <a:latin typeface="宋体" panose="02010600030101010101" pitchFamily="2" charset="-122"/>
                <a:ea typeface="宋体" panose="02010600030101010101" pitchFamily="2" charset="-122"/>
              </a:rPr>
              <a:t>[] =  {1, 2, 3, 4};</a:t>
            </a:r>
          </a:p>
          <a:p>
            <a:r>
              <a:rPr lang="en-US" dirty="0">
                <a:solidFill>
                  <a:srgbClr val="0000FF"/>
                </a:solidFill>
                <a:latin typeface="宋体" panose="02010600030101010101" pitchFamily="2" charset="-122"/>
                <a:ea typeface="宋体" panose="02010600030101010101" pitchFamily="2" charset="-122"/>
              </a:rPr>
              <a:t>for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 </a:t>
            </a:r>
            <a:r>
              <a:rPr lang="en-US" dirty="0" err="1">
                <a:solidFill>
                  <a:srgbClr val="0000FF"/>
                </a:solidFill>
                <a:latin typeface="宋体" panose="02010600030101010101" pitchFamily="2" charset="-122"/>
                <a:ea typeface="宋体" panose="02010600030101010101" pitchFamily="2" charset="-122"/>
              </a:rPr>
              <a:t>arr</a:t>
            </a:r>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 }</a:t>
            </a:r>
          </a:p>
          <a:p>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vector&lt;string&gt; </a:t>
            </a:r>
            <a:r>
              <a:rPr lang="en-US" dirty="0" err="1">
                <a:solidFill>
                  <a:srgbClr val="0000FF"/>
                </a:solidFill>
                <a:latin typeface="宋体" panose="02010600030101010101" pitchFamily="2" charset="-122"/>
                <a:ea typeface="宋体" panose="02010600030101010101" pitchFamily="2" charset="-122"/>
              </a:rPr>
              <a:t>vec</a:t>
            </a:r>
            <a:r>
              <a:rPr lang="en-US" altLang="zh-CN" dirty="0">
                <a:solidFill>
                  <a:srgbClr val="0000FF"/>
                </a:solidFill>
                <a:latin typeface="宋体" panose="02010600030101010101" pitchFamily="2" charset="-122"/>
                <a:ea typeface="宋体" panose="02010600030101010101" pitchFamily="2" charset="-122"/>
              </a:rPr>
              <a:t>{“hello”, “world”, “fun”};</a:t>
            </a:r>
          </a:p>
          <a:p>
            <a:r>
              <a:rPr lang="en-US" dirty="0">
                <a:solidFill>
                  <a:srgbClr val="0000FF"/>
                </a:solidFill>
                <a:latin typeface="宋体" panose="02010600030101010101" pitchFamily="2" charset="-122"/>
                <a:ea typeface="宋体" panose="02010600030101010101" pitchFamily="2" charset="-122"/>
              </a:rPr>
              <a:t>for (auto v : </a:t>
            </a:r>
            <a:r>
              <a:rPr lang="en-US" dirty="0" err="1">
                <a:solidFill>
                  <a:srgbClr val="0000FF"/>
                </a:solidFill>
                <a:latin typeface="宋体" panose="02010600030101010101" pitchFamily="2" charset="-122"/>
                <a:ea typeface="宋体" panose="02010600030101010101" pitchFamily="2" charset="-122"/>
              </a:rPr>
              <a:t>vec</a:t>
            </a:r>
            <a:r>
              <a:rPr lang="en-US" dirty="0">
                <a:solidFill>
                  <a:srgbClr val="0000FF"/>
                </a:solidFill>
                <a:latin typeface="宋体" panose="02010600030101010101" pitchFamily="2" charset="-122"/>
                <a:ea typeface="宋体" panose="02010600030101010101" pitchFamily="2" charset="-122"/>
              </a:rPr>
              <a:t>)</a:t>
            </a:r>
          </a:p>
          <a:p>
            <a:r>
              <a:rPr lang="en-US" altLang="zh-CN" dirty="0">
                <a:solidFill>
                  <a:srgbClr val="0000FF"/>
                </a:solidFill>
                <a:latin typeface="宋体" panose="02010600030101010101" pitchFamily="2" charset="-122"/>
                <a:ea typeface="宋体" panose="02010600030101010101" pitchFamily="2" charset="-122"/>
              </a:rPr>
              <a:t>{ //…… }</a:t>
            </a:r>
            <a:endParaRPr lang="en-US" dirty="0">
              <a:solidFill>
                <a:srgbClr val="0000FF"/>
              </a:solidFill>
              <a:latin typeface="宋体" panose="02010600030101010101" pitchFamily="2" charset="-122"/>
              <a:ea typeface="宋体" panose="02010600030101010101" pitchFamily="2" charset="-122"/>
            </a:endParaRPr>
          </a:p>
          <a:p>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如果希望修改容器中的元素，则可以使用引用类型</a:t>
            </a:r>
            <a:endParaRPr lang="en-US" altLang="zh-CN" dirty="0">
              <a:solidFill>
                <a:srgbClr val="0000FF"/>
              </a:solidFill>
              <a:latin typeface="宋体" panose="02010600030101010101" pitchFamily="2" charset="-122"/>
              <a:ea typeface="宋体" panose="02010600030101010101" pitchFamily="2" charset="-122"/>
            </a:endParaRPr>
          </a:p>
          <a:p>
            <a:r>
              <a:rPr lang="en-US" altLang="zh-CN" dirty="0">
                <a:solidFill>
                  <a:srgbClr val="0000FF"/>
                </a:solidFill>
                <a:latin typeface="宋体" panose="02010600030101010101" pitchFamily="2" charset="-122"/>
                <a:ea typeface="宋体" panose="02010600030101010101" pitchFamily="2" charset="-122"/>
              </a:rPr>
              <a:t>for (auto &amp;v : </a:t>
            </a:r>
            <a:r>
              <a:rPr lang="en-US" altLang="zh-CN" dirty="0" err="1">
                <a:solidFill>
                  <a:srgbClr val="0000FF"/>
                </a:solidFill>
                <a:latin typeface="宋体" panose="02010600030101010101" pitchFamily="2" charset="-122"/>
                <a:ea typeface="宋体" panose="02010600030101010101" pitchFamily="2" charset="-122"/>
              </a:rPr>
              <a:t>vec</a:t>
            </a:r>
            <a:r>
              <a:rPr lang="en-US" altLang="zh-CN" dirty="0">
                <a:solidFill>
                  <a:srgbClr val="0000FF"/>
                </a:solidFill>
                <a:latin typeface="宋体" panose="02010600030101010101" pitchFamily="2" charset="-122"/>
                <a:ea typeface="宋体" panose="02010600030101010101" pitchFamily="2" charset="-122"/>
              </a:rPr>
              <a:t>)</a:t>
            </a:r>
          </a:p>
          <a:p>
            <a:r>
              <a:rPr lang="en-US" altLang="zh-CN" dirty="0">
                <a:solidFill>
                  <a:srgbClr val="0000FF"/>
                </a:solidFill>
                <a:latin typeface="宋体" panose="02010600030101010101" pitchFamily="2" charset="-122"/>
                <a:ea typeface="宋体" panose="02010600030101010101" pitchFamily="2" charset="-122"/>
              </a:rPr>
              <a:t>{ //…… }</a:t>
            </a:r>
            <a:endParaRPr lang="en-US" sz="1400" dirty="0"/>
          </a:p>
        </p:txBody>
      </p:sp>
      <p:sp>
        <p:nvSpPr>
          <p:cNvPr id="8" name="矩形 7"/>
          <p:cNvSpPr/>
          <p:nvPr/>
        </p:nvSpPr>
        <p:spPr>
          <a:xfrm>
            <a:off x="444862" y="4935479"/>
            <a:ext cx="11089425" cy="1338828"/>
          </a:xfrm>
          <a:prstGeom prst="rect">
            <a:avLst/>
          </a:prstGeom>
        </p:spPr>
        <p:txBody>
          <a:bodyPr wrap="square">
            <a:spAutoFit/>
          </a:bodyPr>
          <a:lstStyle/>
          <a:p>
            <a:pPr>
              <a:lnSpc>
                <a:spcPct val="150000"/>
              </a:lnSpc>
            </a:pPr>
            <a:r>
              <a:rPr lang="en-US" altLang="zh-CN" b="1" dirty="0">
                <a:latin typeface="+mn-ea"/>
                <a:ea typeface="+mn-ea"/>
              </a:rPr>
              <a:t>Tips</a:t>
            </a:r>
            <a:r>
              <a:rPr lang="zh-CN" altLang="en-US" b="1" dirty="0">
                <a:latin typeface="+mn-ea"/>
                <a:ea typeface="+mn-ea"/>
              </a:rPr>
              <a:t>：</a:t>
            </a:r>
            <a:endParaRPr lang="en-US" altLang="zh-CN" b="1" dirty="0">
              <a:latin typeface="+mn-ea"/>
              <a:ea typeface="+mn-ea"/>
            </a:endParaRPr>
          </a:p>
          <a:p>
            <a:pPr>
              <a:lnSpc>
                <a:spcPct val="150000"/>
              </a:lnSpc>
            </a:pPr>
            <a:r>
              <a:rPr lang="zh-CN" altLang="en-US" dirty="0">
                <a:latin typeface="+mn-ea"/>
                <a:ea typeface="+mn-ea"/>
              </a:rPr>
              <a:t>在使用基于范围的</a:t>
            </a:r>
            <a:r>
              <a:rPr lang="en-US" altLang="zh-CN" dirty="0">
                <a:latin typeface="+mn-ea"/>
                <a:ea typeface="+mn-ea"/>
              </a:rPr>
              <a:t>for</a:t>
            </a:r>
            <a:r>
              <a:rPr lang="zh-CN" altLang="en-US" dirty="0">
                <a:latin typeface="+mn-ea"/>
                <a:ea typeface="+mn-ea"/>
              </a:rPr>
              <a:t>循环的时候，要注意容器本身的一些约束。如：由于</a:t>
            </a:r>
            <a:r>
              <a:rPr lang="en-US" altLang="zh-CN" dirty="0" err="1">
                <a:latin typeface="+mn-ea"/>
                <a:ea typeface="+mn-ea"/>
              </a:rPr>
              <a:t>std</a:t>
            </a:r>
            <a:r>
              <a:rPr lang="en-US" altLang="zh-CN" dirty="0">
                <a:latin typeface="+mn-ea"/>
                <a:ea typeface="+mn-ea"/>
              </a:rPr>
              <a:t>::set</a:t>
            </a:r>
            <a:r>
              <a:rPr lang="zh-CN" altLang="en-US" dirty="0">
                <a:latin typeface="+mn-ea"/>
                <a:ea typeface="+mn-ea"/>
              </a:rPr>
              <a:t>中的内部元素是只读的，因此</a:t>
            </a:r>
            <a:r>
              <a:rPr lang="en-US" altLang="zh-CN" dirty="0">
                <a:latin typeface="+mn-ea"/>
                <a:ea typeface="+mn-ea"/>
              </a:rPr>
              <a:t>for</a:t>
            </a:r>
            <a:r>
              <a:rPr lang="zh-CN" altLang="en-US" dirty="0">
                <a:latin typeface="+mn-ea"/>
                <a:ea typeface="+mn-ea"/>
              </a:rPr>
              <a:t>循环的</a:t>
            </a:r>
            <a:r>
              <a:rPr lang="en-US" altLang="zh-CN" dirty="0">
                <a:latin typeface="+mn-ea"/>
                <a:ea typeface="+mn-ea"/>
              </a:rPr>
              <a:t>auto</a:t>
            </a:r>
            <a:r>
              <a:rPr lang="zh-CN" altLang="en-US" dirty="0">
                <a:latin typeface="+mn-ea"/>
                <a:ea typeface="+mn-ea"/>
              </a:rPr>
              <a:t>会被自动推导为 </a:t>
            </a:r>
            <a:r>
              <a:rPr lang="en-US" altLang="zh-CN" dirty="0" err="1">
                <a:latin typeface="+mn-ea"/>
                <a:ea typeface="+mn-ea"/>
              </a:rPr>
              <a:t>const</a:t>
            </a:r>
            <a:r>
              <a:rPr lang="en-US" altLang="zh-CN" dirty="0">
                <a:latin typeface="+mn-ea"/>
                <a:ea typeface="+mn-ea"/>
              </a:rPr>
              <a:t> </a:t>
            </a:r>
            <a:r>
              <a:rPr lang="en-US" altLang="zh-CN" dirty="0" err="1">
                <a:latin typeface="+mn-ea"/>
                <a:ea typeface="+mn-ea"/>
              </a:rPr>
              <a:t>int</a:t>
            </a:r>
            <a:r>
              <a:rPr lang="en-US" altLang="zh-CN" dirty="0">
                <a:latin typeface="+mn-ea"/>
                <a:ea typeface="+mn-ea"/>
              </a:rPr>
              <a:t>&amp;</a:t>
            </a:r>
            <a:endParaRPr lang="zh-CN" altLang="en-US" dirty="0">
              <a:latin typeface="+mn-ea"/>
              <a:ea typeface="+mn-ea"/>
            </a:endParaRPr>
          </a:p>
        </p:txBody>
      </p:sp>
      <p:sp>
        <p:nvSpPr>
          <p:cNvPr id="9" name="矩形 8"/>
          <p:cNvSpPr/>
          <p:nvPr/>
        </p:nvSpPr>
        <p:spPr>
          <a:xfrm>
            <a:off x="6817666" y="3501802"/>
            <a:ext cx="5040561" cy="1477328"/>
          </a:xfrm>
          <a:prstGeom prst="rect">
            <a:avLst/>
          </a:prstGeom>
        </p:spPr>
        <p:txBody>
          <a:bodyPr wrap="square">
            <a:spAutoFit/>
          </a:bodyPr>
          <a:lstStyle/>
          <a:p>
            <a:r>
              <a:rPr lang="zh-CN" altLang="en-US" dirty="0">
                <a:solidFill>
                  <a:srgbClr val="0000FF"/>
                </a:solidFill>
                <a:latin typeface="宋体" panose="02010600030101010101" pitchFamily="2" charset="-122"/>
                <a:ea typeface="宋体" panose="02010600030101010101" pitchFamily="2" charset="-122"/>
              </a:rPr>
              <a:t>std::set&lt;int&gt; s = {1, 2, 3};</a:t>
            </a:r>
          </a:p>
          <a:p>
            <a:r>
              <a:rPr lang="zh-CN" altLang="en-US" dirty="0">
                <a:solidFill>
                  <a:srgbClr val="0000FF"/>
                </a:solidFill>
                <a:latin typeface="宋体" panose="02010600030101010101" pitchFamily="2" charset="-122"/>
                <a:ea typeface="宋体" panose="02010600030101010101" pitchFamily="2" charset="-122"/>
              </a:rPr>
              <a:t>for(auto&amp; val: s)</a:t>
            </a:r>
            <a:endParaRPr lang="en-US" altLang="zh-CN" dirty="0">
              <a:solidFill>
                <a:srgbClr val="0000FF"/>
              </a:solidFill>
              <a:latin typeface="宋体" panose="02010600030101010101" pitchFamily="2" charset="-122"/>
              <a:ea typeface="宋体" panose="02010600030101010101" pitchFamily="2" charset="-122"/>
            </a:endParaRPr>
          </a:p>
          <a:p>
            <a:r>
              <a:rPr lang="zh-CN" altLang="en-US" dirty="0">
                <a:solidFill>
                  <a:srgbClr val="0000FF"/>
                </a:solidFill>
                <a:latin typeface="宋体" panose="02010600030101010101" pitchFamily="2" charset="-122"/>
                <a:ea typeface="宋体" panose="02010600030101010101" pitchFamily="2" charset="-122"/>
              </a:rPr>
              <a:t>{</a:t>
            </a:r>
          </a:p>
          <a:p>
            <a:r>
              <a:rPr lang="zh-CN" altLang="en-US" dirty="0">
                <a:solidFill>
                  <a:srgbClr val="0000FF"/>
                </a:solidFill>
                <a:latin typeface="宋体" panose="02010600030101010101" pitchFamily="2" charset="-122"/>
                <a:ea typeface="宋体" panose="02010600030101010101" pitchFamily="2" charset="-122"/>
              </a:rPr>
              <a:t>  std::cout &lt;&lt; val ++ &lt;&lt; endl; </a:t>
            </a:r>
            <a:r>
              <a:rPr lang="en-US" altLang="zh-CN" dirty="0">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报错</a:t>
            </a:r>
            <a:endParaRPr lang="en-US" altLang="zh-CN" dirty="0">
              <a:solidFill>
                <a:srgbClr val="0000FF"/>
              </a:solidFill>
              <a:latin typeface="宋体" panose="02010600030101010101" pitchFamily="2" charset="-122"/>
              <a:ea typeface="宋体" panose="02010600030101010101" pitchFamily="2" charset="-122"/>
            </a:endParaRPr>
          </a:p>
          <a:p>
            <a:r>
              <a:rPr lang="zh-CN" altLang="en-US" dirty="0">
                <a:solidFill>
                  <a:srgbClr val="0000FF"/>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71624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39" y="45418"/>
            <a:ext cx="11088000" cy="539876"/>
          </a:xfrm>
        </p:spPr>
        <p:txBody>
          <a:bodyPr>
            <a:noAutofit/>
          </a:bodyPr>
          <a:lstStyle/>
          <a:p>
            <a:r>
              <a:rPr lang="en-US" altLang="zh-CN" sz="3400" dirty="0"/>
              <a:t>C++11</a:t>
            </a:r>
            <a:r>
              <a:rPr lang="zh-CN" altLang="en-US" sz="3400" dirty="0"/>
              <a:t>新特性：</a:t>
            </a:r>
            <a:r>
              <a:rPr lang="en-US" altLang="zh-CN" sz="3400" dirty="0" err="1"/>
              <a:t>constexpt</a:t>
            </a:r>
            <a:r>
              <a:rPr lang="zh-CN" altLang="en-US" sz="3400" dirty="0"/>
              <a:t>关键字</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12</a:t>
            </a:fld>
            <a:endParaRPr lang="en-GB" altLang="zh-CN">
              <a:solidFill>
                <a:srgbClr val="000000"/>
              </a:solidFill>
            </a:endParaRPr>
          </a:p>
        </p:txBody>
      </p:sp>
      <p:sp>
        <p:nvSpPr>
          <p:cNvPr id="5" name="文本框 4"/>
          <p:cNvSpPr txBox="1"/>
          <p:nvPr/>
        </p:nvSpPr>
        <p:spPr>
          <a:xfrm>
            <a:off x="218636" y="477466"/>
            <a:ext cx="11855615" cy="2169825"/>
          </a:xfrm>
          <a:prstGeom prst="rect">
            <a:avLst/>
          </a:prstGeom>
        </p:spPr>
        <p:txBody>
          <a:bodyPr wrap="square">
            <a:spAutoFit/>
          </a:bodyPr>
          <a:lstStyle>
            <a:defPPr>
              <a:defRPr lang="zh-CN"/>
            </a:defPPr>
            <a:lvl1pPr>
              <a:defRPr>
                <a:latin typeface="+mn-ea"/>
                <a:ea typeface="+mn-ea"/>
              </a:defRPr>
            </a:lvl1pPr>
          </a:lstStyle>
          <a:p>
            <a:pPr marL="285750" indent="-285750">
              <a:lnSpc>
                <a:spcPct val="150000"/>
              </a:lnSpc>
              <a:buFont typeface="Wingdings" panose="05000000000000000000" pitchFamily="2" charset="2"/>
              <a:buChar char="ü"/>
            </a:pPr>
            <a:r>
              <a:rPr lang="zh-CN" altLang="en-US" dirty="0"/>
              <a:t>语义是“常量表达式”，也就是在编译期可求值的表达式。</a:t>
            </a:r>
            <a:endParaRPr lang="en-US" altLang="zh-CN" dirty="0"/>
          </a:p>
          <a:p>
            <a:pPr marL="285750" indent="-285750">
              <a:lnSpc>
                <a:spcPct val="150000"/>
              </a:lnSpc>
              <a:buFont typeface="Wingdings" panose="05000000000000000000" pitchFamily="2" charset="2"/>
              <a:buChar char="ü"/>
            </a:pPr>
            <a:r>
              <a:rPr lang="zh-CN" altLang="en-US" dirty="0"/>
              <a:t>最基础的常量表达式就是字面值或全局变量</a:t>
            </a:r>
            <a:r>
              <a:rPr lang="en-US" altLang="zh-CN" dirty="0"/>
              <a:t>/</a:t>
            </a:r>
            <a:r>
              <a:rPr lang="zh-CN" altLang="en-US" dirty="0"/>
              <a:t>函数的地址或</a:t>
            </a:r>
            <a:r>
              <a:rPr lang="en-US" altLang="zh-CN" dirty="0" err="1"/>
              <a:t>sizeof</a:t>
            </a:r>
            <a:r>
              <a:rPr lang="zh-CN" altLang="en-US" dirty="0"/>
              <a:t>等关键字返回的结果，而其它常量表达式都是由基础表达式通过各种确定的运算得到的。 </a:t>
            </a:r>
            <a:endParaRPr lang="en-US" altLang="zh-CN" dirty="0"/>
          </a:p>
          <a:p>
            <a:pPr marL="285750" indent="-285750">
              <a:lnSpc>
                <a:spcPct val="150000"/>
              </a:lnSpc>
              <a:buFont typeface="Wingdings" panose="05000000000000000000" pitchFamily="2" charset="2"/>
              <a:buChar char="ü"/>
            </a:pPr>
            <a:r>
              <a:rPr lang="en-US" altLang="zh-CN" dirty="0" err="1"/>
              <a:t>constexpr</a:t>
            </a:r>
            <a:r>
              <a:rPr lang="zh-CN" altLang="en-US" dirty="0"/>
              <a:t>修饰的函数，如果其传入的参数可以在编译时期计算出来，那么这个函数就会产生编译时期的值。传入的参数如果不能在编译时期计算出来，那么</a:t>
            </a:r>
            <a:r>
              <a:rPr lang="en-US" altLang="zh-CN" dirty="0"/>
              <a:t>constexpr</a:t>
            </a:r>
            <a:r>
              <a:rPr lang="zh-CN" altLang="en-US" dirty="0"/>
              <a:t>修饰的函数就和普通函数一样</a:t>
            </a:r>
            <a:endParaRPr lang="en-US" altLang="zh-CN" dirty="0"/>
          </a:p>
        </p:txBody>
      </p:sp>
      <p:sp>
        <p:nvSpPr>
          <p:cNvPr id="6" name="文本框 5"/>
          <p:cNvSpPr txBox="1"/>
          <p:nvPr/>
        </p:nvSpPr>
        <p:spPr>
          <a:xfrm>
            <a:off x="404891" y="2493690"/>
            <a:ext cx="5544616" cy="2585323"/>
          </a:xfrm>
          <a:prstGeom prst="rect">
            <a:avLst/>
          </a:prstGeom>
          <a:noFill/>
        </p:spPr>
        <p:txBody>
          <a:bodyPr wrap="square" rtlCol="0">
            <a:spAutoFit/>
          </a:bodyPr>
          <a:lstStyle/>
          <a:p>
            <a:r>
              <a:rPr lang="en-US" dirty="0">
                <a:solidFill>
                  <a:srgbClr val="0000FF"/>
                </a:solidFill>
                <a:latin typeface="宋体" panose="02010600030101010101" pitchFamily="2" charset="-122"/>
                <a:ea typeface="宋体" panose="02010600030101010101" pitchFamily="2" charset="-122"/>
              </a:rPr>
              <a:t>constexpr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a:t>
            </a:r>
            <a:r>
              <a:rPr lang="en-US" dirty="0" err="1">
                <a:solidFill>
                  <a:srgbClr val="0000FF"/>
                </a:solidFill>
                <a:latin typeface="宋体" panose="02010600030101010101" pitchFamily="2" charset="-122"/>
                <a:ea typeface="宋体" panose="02010600030101010101" pitchFamily="2" charset="-122"/>
              </a:rPr>
              <a:t>nc</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i) {</a:t>
            </a:r>
          </a:p>
          <a:p>
            <a:r>
              <a:rPr lang="en-US" dirty="0">
                <a:solidFill>
                  <a:srgbClr val="0000FF"/>
                </a:solidFill>
                <a:latin typeface="宋体" panose="02010600030101010101" pitchFamily="2" charset="-122"/>
                <a:ea typeface="宋体" panose="02010600030101010101" pitchFamily="2" charset="-122"/>
              </a:rPr>
              <a:t>      return </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+ 1;</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void example()</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constexpr</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 = </a:t>
            </a:r>
            <a:r>
              <a:rPr lang="en-US" dirty="0" err="1">
                <a:solidFill>
                  <a:srgbClr val="0000FF"/>
                </a:solidFill>
                <a:latin typeface="宋体" panose="02010600030101010101" pitchFamily="2" charset="-122"/>
                <a:ea typeface="宋体" panose="02010600030101010101" pitchFamily="2" charset="-122"/>
              </a:rPr>
              <a:t>Inc</a:t>
            </a:r>
            <a:r>
              <a:rPr lang="en-US" dirty="0">
                <a:solidFill>
                  <a:srgbClr val="0000FF"/>
                </a:solidFill>
                <a:latin typeface="宋体" panose="02010600030101010101" pitchFamily="2" charset="-122"/>
                <a:ea typeface="宋体" panose="02010600030101010101" pitchFamily="2" charset="-122"/>
              </a:rPr>
              <a:t>(5);	    //ok</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constexpr</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b = </a:t>
            </a:r>
            <a:r>
              <a:rPr lang="en-US" dirty="0" err="1">
                <a:solidFill>
                  <a:srgbClr val="0000FF"/>
                </a:solidFill>
                <a:latin typeface="宋体" panose="02010600030101010101" pitchFamily="2" charset="-122"/>
                <a:ea typeface="宋体" panose="02010600030101010101" pitchFamily="2" charset="-122"/>
              </a:rPr>
              <a:t>Inc</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cin.get</a:t>
            </a:r>
            <a:r>
              <a:rPr lang="en-US" dirty="0">
                <a:solidFill>
                  <a:srgbClr val="0000FF"/>
                </a:solidFill>
                <a:latin typeface="宋体" panose="02010600030101010101" pitchFamily="2" charset="-122"/>
                <a:ea typeface="宋体" panose="02010600030101010101" pitchFamily="2" charset="-122"/>
              </a:rPr>
              <a:t>()); //error, </a:t>
            </a:r>
            <a:r>
              <a:rPr lang="zh-CN" altLang="en-US" dirty="0">
                <a:solidFill>
                  <a:srgbClr val="0000FF"/>
                </a:solidFill>
                <a:latin typeface="宋体" panose="02010600030101010101" pitchFamily="2" charset="-122"/>
                <a:ea typeface="宋体" panose="02010600030101010101" pitchFamily="2" charset="-122"/>
              </a:rPr>
              <a:t>编译期间不能求值</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t>
            </a:r>
          </a:p>
        </p:txBody>
      </p:sp>
      <p:sp>
        <p:nvSpPr>
          <p:cNvPr id="7" name="文本框 6"/>
          <p:cNvSpPr txBox="1"/>
          <p:nvPr/>
        </p:nvSpPr>
        <p:spPr>
          <a:xfrm>
            <a:off x="218636" y="5041001"/>
            <a:ext cx="5730872" cy="1338828"/>
          </a:xfrm>
          <a:prstGeom prst="rect">
            <a:avLst/>
          </a:prstGeom>
        </p:spPr>
        <p:txBody>
          <a:bodyPr wrap="square">
            <a:spAutoFit/>
          </a:bodyPr>
          <a:lstStyle>
            <a:defPPr>
              <a:defRPr lang="zh-CN"/>
            </a:defPPr>
            <a:lvl1pPr>
              <a:defRPr>
                <a:latin typeface="+mn-ea"/>
                <a:ea typeface="+mn-ea"/>
              </a:defRPr>
            </a:lvl1pPr>
          </a:lstStyle>
          <a:p>
            <a:pPr>
              <a:lnSpc>
                <a:spcPct val="150000"/>
              </a:lnSpc>
            </a:pPr>
            <a:r>
              <a:rPr lang="en-US" altLang="zh-CN" b="1" dirty="0"/>
              <a:t>Tips</a:t>
            </a:r>
            <a:r>
              <a:rPr lang="zh-CN" altLang="en-US" dirty="0"/>
              <a:t>：</a:t>
            </a:r>
            <a:r>
              <a:rPr lang="en-US" altLang="zh-CN" dirty="0" err="1"/>
              <a:t>constexpr</a:t>
            </a:r>
            <a:r>
              <a:rPr lang="en-US" altLang="zh-CN" dirty="0"/>
              <a:t> </a:t>
            </a:r>
            <a:r>
              <a:rPr lang="zh-CN" altLang="en-US" dirty="0"/>
              <a:t>和 </a:t>
            </a:r>
            <a:r>
              <a:rPr lang="en-US" altLang="zh-CN" dirty="0" err="1"/>
              <a:t>const</a:t>
            </a:r>
            <a:r>
              <a:rPr lang="zh-CN" altLang="en-US" dirty="0"/>
              <a:t>区别：</a:t>
            </a:r>
            <a:endParaRPr lang="en-US" altLang="zh-CN" dirty="0"/>
          </a:p>
          <a:p>
            <a:pPr marL="285750" indent="-285750">
              <a:lnSpc>
                <a:spcPct val="150000"/>
              </a:lnSpc>
              <a:buFont typeface="Wingdings" panose="05000000000000000000" pitchFamily="2" charset="2"/>
              <a:buChar char="ü"/>
            </a:pPr>
            <a:r>
              <a:rPr lang="en-US" altLang="zh-CN" dirty="0" err="1"/>
              <a:t>const</a:t>
            </a:r>
            <a:r>
              <a:rPr lang="zh-CN" altLang="en-US" dirty="0"/>
              <a:t>并未区分出编译期常量和运行期常量</a:t>
            </a:r>
            <a:endParaRPr lang="en-US" altLang="zh-CN" dirty="0"/>
          </a:p>
          <a:p>
            <a:pPr marL="285750" indent="-285750">
              <a:lnSpc>
                <a:spcPct val="150000"/>
              </a:lnSpc>
              <a:buFont typeface="Wingdings" panose="05000000000000000000" pitchFamily="2" charset="2"/>
              <a:buChar char="ü"/>
            </a:pPr>
            <a:r>
              <a:rPr lang="en-US" dirty="0"/>
              <a:t>constexpr</a:t>
            </a:r>
            <a:r>
              <a:rPr lang="zh-CN" altLang="en-US" dirty="0"/>
              <a:t>限定在了编译期常量</a:t>
            </a:r>
            <a:endParaRPr lang="en-US" dirty="0"/>
          </a:p>
        </p:txBody>
      </p:sp>
      <p:sp>
        <p:nvSpPr>
          <p:cNvPr id="8" name="文本框 7"/>
          <p:cNvSpPr txBox="1"/>
          <p:nvPr/>
        </p:nvSpPr>
        <p:spPr>
          <a:xfrm>
            <a:off x="5883495" y="3130143"/>
            <a:ext cx="6311679" cy="3323987"/>
          </a:xfrm>
          <a:prstGeom prst="rect">
            <a:avLst/>
          </a:prstGeom>
          <a:noFill/>
        </p:spPr>
        <p:txBody>
          <a:bodyPr wrap="square" rtlCol="0">
            <a:spAutoFit/>
          </a:bodyPr>
          <a:lstStyle/>
          <a:p>
            <a:r>
              <a:rPr lang="en-US" dirty="0">
                <a:solidFill>
                  <a:srgbClr val="0000FF"/>
                </a:solidFill>
                <a:latin typeface="宋体" panose="02010600030101010101" pitchFamily="2" charset="-122"/>
                <a:ea typeface="宋体" panose="02010600030101010101" pitchFamily="2" charset="-122"/>
              </a:rPr>
              <a:t>constexpr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foo(</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i)</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return </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+ 5;</a:t>
            </a:r>
          </a:p>
          <a:p>
            <a:r>
              <a:rPr lang="en-US" dirty="0">
                <a:solidFill>
                  <a:srgbClr val="0000FF"/>
                </a:solidFill>
                <a:latin typeface="宋体" panose="02010600030101010101" pitchFamily="2" charset="-122"/>
                <a:ea typeface="宋体" panose="02010600030101010101" pitchFamily="2" charset="-122"/>
              </a:rPr>
              <a:t>}</a:t>
            </a:r>
          </a:p>
          <a:p>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main()</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 10;</a:t>
            </a:r>
          </a:p>
          <a:p>
            <a:r>
              <a:rPr lang="en-US" dirty="0">
                <a:solidFill>
                  <a:srgbClr val="0000FF"/>
                </a:solidFill>
                <a:latin typeface="宋体" panose="02010600030101010101" pitchFamily="2" charset="-122"/>
                <a:ea typeface="宋体" panose="02010600030101010101" pitchFamily="2" charset="-122"/>
              </a:rPr>
              <a:t>  array&lt;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foo(5)&gt; </a:t>
            </a:r>
            <a:r>
              <a:rPr lang="en-US" dirty="0" err="1">
                <a:solidFill>
                  <a:srgbClr val="0000FF"/>
                </a:solidFill>
                <a:latin typeface="宋体" panose="02010600030101010101" pitchFamily="2" charset="-122"/>
                <a:ea typeface="宋体" panose="02010600030101010101" pitchFamily="2" charset="-122"/>
              </a:rPr>
              <a:t>arr</a:t>
            </a:r>
            <a:r>
              <a:rPr lang="en-US" dirty="0">
                <a:solidFill>
                  <a:srgbClr val="0000FF"/>
                </a:solidFill>
                <a:latin typeface="宋体" panose="02010600030101010101" pitchFamily="2" charset="-122"/>
                <a:ea typeface="宋体" panose="02010600030101010101" pitchFamily="2" charset="-122"/>
              </a:rPr>
              <a:t>; // OK</a:t>
            </a:r>
            <a:r>
              <a:rPr lang="zh-CN" altLang="en-US" dirty="0">
                <a:solidFill>
                  <a:srgbClr val="0000FF"/>
                </a:solidFill>
                <a:latin typeface="宋体" panose="02010600030101010101" pitchFamily="2" charset="-122"/>
                <a:ea typeface="宋体" panose="02010600030101010101" pitchFamily="2" charset="-122"/>
              </a:rPr>
              <a:t>，编译过程中能计算出来</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  foo(</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 Call is Ok</a:t>
            </a:r>
            <a:r>
              <a:rPr lang="zh-CN" altLang="en-US" dirty="0">
                <a:solidFill>
                  <a:srgbClr val="0000FF"/>
                </a:solidFill>
                <a:latin typeface="宋体" panose="02010600030101010101" pitchFamily="2" charset="-122"/>
                <a:ea typeface="宋体" panose="02010600030101010101" pitchFamily="2" charset="-122"/>
              </a:rPr>
              <a:t>，普通函数调用</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  array&lt;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5&gt; arr2;</a:t>
            </a:r>
          </a:p>
          <a:p>
            <a:r>
              <a:rPr lang="en-US" dirty="0">
                <a:solidFill>
                  <a:srgbClr val="0000FF"/>
                </a:solidFill>
                <a:latin typeface="宋体" panose="02010600030101010101" pitchFamily="2" charset="-122"/>
                <a:ea typeface="宋体" panose="02010600030101010101" pitchFamily="2" charset="-122"/>
              </a:rPr>
              <a:t>  array&lt;</a:t>
            </a:r>
            <a:r>
              <a:rPr lang="en-US" dirty="0" err="1">
                <a:solidFill>
                  <a:srgbClr val="0000FF"/>
                </a:solidFill>
                <a:latin typeface="宋体" panose="02010600030101010101" pitchFamily="2" charset="-122"/>
                <a:ea typeface="宋体" panose="02010600030101010101" pitchFamily="2" charset="-122"/>
              </a:rPr>
              <a:t>int</a:t>
            </a:r>
            <a:r>
              <a:rPr lang="en-US" dirty="0">
                <a:solidFill>
                  <a:srgbClr val="0000FF"/>
                </a:solidFill>
                <a:latin typeface="宋体" panose="02010600030101010101" pitchFamily="2" charset="-122"/>
                <a:ea typeface="宋体" panose="02010600030101010101" pitchFamily="2" charset="-122"/>
              </a:rPr>
              <a:t>, foo(</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)&gt; arr1; // Error</a:t>
            </a:r>
            <a:r>
              <a:rPr lang="zh-CN" altLang="en-US" dirty="0">
                <a:solidFill>
                  <a:srgbClr val="0000FF"/>
                </a:solidFill>
                <a:latin typeface="宋体" panose="02010600030101010101" pitchFamily="2" charset="-122"/>
                <a:ea typeface="宋体" panose="02010600030101010101" pitchFamily="2" charset="-122"/>
              </a:rPr>
              <a:t>，编译期非常量</a:t>
            </a:r>
            <a:endParaRPr lang="en-US" dirty="0">
              <a:solidFill>
                <a:srgbClr val="0000FF"/>
              </a:solidFill>
              <a:latin typeface="宋体" panose="02010600030101010101" pitchFamily="2" charset="-122"/>
              <a:ea typeface="宋体" panose="02010600030101010101" pitchFamily="2" charset="-122"/>
            </a:endParaRPr>
          </a:p>
          <a:p>
            <a:r>
              <a:rPr lang="en-US" sz="1200" dirty="0"/>
              <a:t>}</a:t>
            </a:r>
          </a:p>
        </p:txBody>
      </p:sp>
    </p:spTree>
    <p:extLst>
      <p:ext uri="{BB962C8B-B14F-4D97-AF65-F5344CB8AC3E}">
        <p14:creationId xmlns:p14="http://schemas.microsoft.com/office/powerpoint/2010/main" val="259248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939" y="117426"/>
            <a:ext cx="11088000" cy="539876"/>
          </a:xfrm>
        </p:spPr>
        <p:txBody>
          <a:bodyPr>
            <a:noAutofit/>
          </a:bodyPr>
          <a:lstStyle/>
          <a:p>
            <a:r>
              <a:rPr lang="en-US" altLang="zh-CN" sz="3400" dirty="0"/>
              <a:t>C++11</a:t>
            </a:r>
            <a:r>
              <a:rPr lang="zh-CN" altLang="en-US" sz="3400" dirty="0"/>
              <a:t>新特性：</a:t>
            </a:r>
            <a:r>
              <a:rPr lang="en-US" altLang="zh-CN" sz="3400" dirty="0"/>
              <a:t>override</a:t>
            </a:r>
            <a:r>
              <a:rPr lang="zh-CN" altLang="en-US" sz="3400" dirty="0"/>
              <a:t>和</a:t>
            </a:r>
            <a:r>
              <a:rPr lang="en-US" altLang="zh-CN" sz="3400" dirty="0"/>
              <a:t>final</a:t>
            </a:r>
            <a:r>
              <a:rPr lang="zh-CN" altLang="en-US" sz="3400" dirty="0"/>
              <a:t>关键字</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13</a:t>
            </a:fld>
            <a:endParaRPr lang="en-GB" altLang="zh-CN">
              <a:solidFill>
                <a:srgbClr val="000000"/>
              </a:solidFill>
            </a:endParaRPr>
          </a:p>
        </p:txBody>
      </p:sp>
      <p:sp>
        <p:nvSpPr>
          <p:cNvPr id="5" name="矩形 4"/>
          <p:cNvSpPr/>
          <p:nvPr/>
        </p:nvSpPr>
        <p:spPr>
          <a:xfrm>
            <a:off x="250568" y="714027"/>
            <a:ext cx="11391635" cy="2585323"/>
          </a:xfrm>
          <a:prstGeom prst="rect">
            <a:avLst/>
          </a:prstGeom>
        </p:spPr>
        <p:txBody>
          <a:bodyPr wrap="square">
            <a:spAutoFit/>
          </a:bodyPr>
          <a:lstStyle/>
          <a:p>
            <a:pPr marL="285750" indent="-285750">
              <a:buFont typeface="Wingdings" panose="05000000000000000000" pitchFamily="2" charset="2"/>
              <a:buChar char="ü"/>
            </a:pPr>
            <a:r>
              <a:rPr lang="en-US" altLang="zh-CN" dirty="0">
                <a:latin typeface="+mn-ea"/>
                <a:ea typeface="+mn-ea"/>
              </a:rPr>
              <a:t>override</a:t>
            </a:r>
            <a:r>
              <a:rPr lang="zh-CN" altLang="en-US" dirty="0">
                <a:latin typeface="+mn-ea"/>
                <a:ea typeface="+mn-ea"/>
              </a:rPr>
              <a:t>，表示函数应当重写基类中的虚函数。</a:t>
            </a:r>
            <a:endParaRPr lang="en-US" altLang="zh-CN" dirty="0">
              <a:latin typeface="+mn-ea"/>
              <a:ea typeface="+mn-ea"/>
            </a:endParaRP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Base {</a:t>
            </a:r>
          </a:p>
          <a:p>
            <a:r>
              <a:rPr lang="en-US" dirty="0">
                <a:solidFill>
                  <a:srgbClr val="0000FF"/>
                </a:solidFill>
                <a:latin typeface="宋体" panose="02010600030101010101" pitchFamily="2" charset="-122"/>
                <a:ea typeface="宋体" panose="02010600030101010101" pitchFamily="2" charset="-122"/>
              </a:rPr>
              <a:t>  virtual void </a:t>
            </a:r>
            <a:r>
              <a:rPr lang="en-US" dirty="0" err="1">
                <a:solidFill>
                  <a:srgbClr val="0000FF"/>
                </a:solidFill>
                <a:latin typeface="宋体" panose="02010600030101010101" pitchFamily="2" charset="-122"/>
                <a:ea typeface="宋体" panose="02010600030101010101" pitchFamily="2" charset="-122"/>
              </a:rPr>
              <a:t>some_func</a:t>
            </a:r>
            <a:r>
              <a:rPr lang="en-US" dirty="0">
                <a:solidFill>
                  <a:srgbClr val="0000FF"/>
                </a:solidFill>
                <a:latin typeface="宋体" panose="02010600030101010101" pitchFamily="2" charset="-122"/>
                <a:ea typeface="宋体" panose="02010600030101010101" pitchFamily="2" charset="-122"/>
              </a:rPr>
              <a:t>(float);</a:t>
            </a:r>
          </a:p>
          <a:p>
            <a:r>
              <a:rPr lang="en-US" dirty="0">
                <a:solidFill>
                  <a:srgbClr val="0000FF"/>
                </a:solidFill>
                <a:latin typeface="宋体" panose="02010600030101010101" pitchFamily="2" charset="-122"/>
                <a:ea typeface="宋体" panose="02010600030101010101" pitchFamily="2" charset="-122"/>
              </a:rPr>
              <a:t>}; </a:t>
            </a: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Derived : Base {</a:t>
            </a:r>
          </a:p>
          <a:p>
            <a:r>
              <a:rPr lang="en-US" dirty="0">
                <a:solidFill>
                  <a:srgbClr val="0000FF"/>
                </a:solidFill>
                <a:latin typeface="宋体" panose="02010600030101010101" pitchFamily="2" charset="-122"/>
                <a:ea typeface="宋体" panose="02010600030101010101" pitchFamily="2" charset="-122"/>
              </a:rPr>
              <a:t>  virtual void </a:t>
            </a:r>
            <a:r>
              <a:rPr lang="en-US" dirty="0" err="1">
                <a:solidFill>
                  <a:srgbClr val="0000FF"/>
                </a:solidFill>
                <a:latin typeface="宋体" panose="02010600030101010101" pitchFamily="2" charset="-122"/>
                <a:ea typeface="宋体" panose="02010600030101010101" pitchFamily="2" charset="-122"/>
              </a:rPr>
              <a:t>some_func</a:t>
            </a:r>
            <a:r>
              <a:rPr lang="en-US" dirty="0">
                <a:solidFill>
                  <a:srgbClr val="0000FF"/>
                </a:solidFill>
                <a:latin typeface="宋体" panose="02010600030101010101" pitchFamily="2" charset="-122"/>
                <a:ea typeface="宋体" panose="02010600030101010101" pitchFamily="2" charset="-122"/>
              </a:rPr>
              <a:t>(float) override; // </a:t>
            </a:r>
            <a:r>
              <a:rPr lang="en-US" dirty="0" err="1">
                <a:solidFill>
                  <a:srgbClr val="0000FF"/>
                </a:solidFill>
                <a:latin typeface="宋体" panose="02010600030101010101" pitchFamily="2" charset="-122"/>
                <a:ea typeface="宋体" panose="02010600030101010101" pitchFamily="2" charset="-122"/>
              </a:rPr>
              <a:t>OK：显示改写</a:t>
            </a:r>
            <a:endParaRPr lang="en-US" dirty="0">
              <a:solidFill>
                <a:srgbClr val="0000FF"/>
              </a:solidFill>
              <a:latin typeface="宋体" panose="02010600030101010101" pitchFamily="2" charset="-122"/>
              <a:ea typeface="宋体" panose="02010600030101010101" pitchFamily="2" charset="-122"/>
            </a:endParaRPr>
          </a:p>
          <a:p>
            <a:r>
              <a:rPr lang="en-US" altLang="zh-CN" dirty="0">
                <a:solidFill>
                  <a:srgbClr val="0000FF"/>
                </a:solidFill>
                <a:latin typeface="宋体" panose="02010600030101010101" pitchFamily="2" charset="-122"/>
                <a:ea typeface="宋体" panose="02010600030101010101" pitchFamily="2" charset="-122"/>
              </a:rPr>
              <a:t>  virtual void </a:t>
            </a:r>
            <a:r>
              <a:rPr lang="en-US" altLang="zh-CN" dirty="0" err="1">
                <a:solidFill>
                  <a:srgbClr val="0000FF"/>
                </a:solidFill>
                <a:latin typeface="宋体" panose="02010600030101010101" pitchFamily="2" charset="-122"/>
                <a:ea typeface="宋体" panose="02010600030101010101" pitchFamily="2" charset="-122"/>
              </a:rPr>
              <a:t>some_func</a:t>
            </a:r>
            <a:r>
              <a:rPr lang="en-US" altLang="zh-CN" dirty="0">
                <a:solidFill>
                  <a:srgbClr val="0000FF"/>
                </a:solidFill>
                <a:latin typeface="宋体" panose="02010600030101010101" pitchFamily="2" charset="-122"/>
                <a:ea typeface="宋体" panose="02010600030101010101" pitchFamily="2" charset="-122"/>
              </a:rPr>
              <a:t>(</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override;   // error: Derive::</a:t>
            </a:r>
            <a:r>
              <a:rPr lang="en-US" altLang="zh-CN" dirty="0" err="1">
                <a:solidFill>
                  <a:srgbClr val="0000FF"/>
                </a:solidFill>
                <a:latin typeface="宋体" panose="02010600030101010101" pitchFamily="2" charset="-122"/>
                <a:ea typeface="宋体" panose="02010600030101010101" pitchFamily="2" charset="-122"/>
              </a:rPr>
              <a:t>some_func</a:t>
            </a:r>
            <a:r>
              <a:rPr lang="zh-CN" altLang="en-US" dirty="0">
                <a:solidFill>
                  <a:srgbClr val="0000FF"/>
                </a:solidFill>
                <a:latin typeface="宋体" panose="02010600030101010101" pitchFamily="2" charset="-122"/>
                <a:ea typeface="宋体" panose="02010600030101010101" pitchFamily="2" charset="-122"/>
              </a:rPr>
              <a:t>没</a:t>
            </a:r>
            <a:r>
              <a:rPr lang="en-US" altLang="zh-CN" dirty="0" err="1">
                <a:solidFill>
                  <a:srgbClr val="0000FF"/>
                </a:solidFill>
                <a:latin typeface="宋体" panose="02010600030101010101" pitchFamily="2" charset="-122"/>
                <a:ea typeface="宋体" panose="02010600030101010101" pitchFamily="2" charset="-122"/>
              </a:rPr>
              <a:t>有overrideBase</a:t>
            </a:r>
            <a:r>
              <a:rPr lang="en-US" altLang="zh-CN" dirty="0">
                <a:solidFill>
                  <a:srgbClr val="0000FF"/>
                </a:solidFill>
                <a:latin typeface="宋体" panose="02010600030101010101" pitchFamily="2" charset="-122"/>
                <a:ea typeface="宋体" panose="02010600030101010101" pitchFamily="2" charset="-122"/>
              </a:rPr>
              <a:t>::</a:t>
            </a:r>
            <a:r>
              <a:rPr lang="en-US" altLang="zh-CN" dirty="0" err="1">
                <a:solidFill>
                  <a:srgbClr val="0000FF"/>
                </a:solidFill>
                <a:latin typeface="宋体" panose="02010600030101010101" pitchFamily="2" charset="-122"/>
                <a:ea typeface="宋体" panose="02010600030101010101" pitchFamily="2" charset="-122"/>
              </a:rPr>
              <a:t>some_func</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t>
            </a:r>
          </a:p>
          <a:p>
            <a:endParaRPr lang="en-US" dirty="0">
              <a:latin typeface="+mn-ea"/>
              <a:ea typeface="+mn-ea"/>
            </a:endParaRPr>
          </a:p>
        </p:txBody>
      </p:sp>
      <p:sp>
        <p:nvSpPr>
          <p:cNvPr id="6" name="矩形 5"/>
          <p:cNvSpPr/>
          <p:nvPr/>
        </p:nvSpPr>
        <p:spPr>
          <a:xfrm>
            <a:off x="237264" y="3285778"/>
            <a:ext cx="11764979" cy="3416320"/>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mn-ea"/>
                <a:ea typeface="+mn-ea"/>
              </a:rPr>
              <a:t>如果你希望函数不要再被派生类进一步重写，你可以把它标识为</a:t>
            </a:r>
            <a:r>
              <a:rPr lang="en-US" altLang="zh-CN" dirty="0">
                <a:latin typeface="+mn-ea"/>
                <a:ea typeface="+mn-ea"/>
              </a:rPr>
              <a:t>final</a:t>
            </a:r>
            <a:r>
              <a:rPr lang="zh-CN" altLang="en-US" dirty="0">
                <a:latin typeface="+mn-ea"/>
                <a:ea typeface="+mn-ea"/>
              </a:rPr>
              <a:t>。可以在基类或任何派生类中使用</a:t>
            </a:r>
            <a:r>
              <a:rPr lang="en-US" altLang="zh-CN" dirty="0">
                <a:latin typeface="+mn-ea"/>
                <a:ea typeface="+mn-ea"/>
              </a:rPr>
              <a:t>final</a:t>
            </a:r>
            <a:r>
              <a:rPr lang="zh-CN" altLang="en-US" dirty="0">
                <a:latin typeface="+mn-ea"/>
                <a:ea typeface="+mn-ea"/>
              </a:rPr>
              <a:t>。在派生类中，可以同时使用</a:t>
            </a:r>
            <a:r>
              <a:rPr lang="en-US" altLang="zh-CN" dirty="0">
                <a:latin typeface="+mn-ea"/>
                <a:ea typeface="+mn-ea"/>
              </a:rPr>
              <a:t>override</a:t>
            </a:r>
            <a:r>
              <a:rPr lang="zh-CN" altLang="en-US" dirty="0">
                <a:latin typeface="+mn-ea"/>
                <a:ea typeface="+mn-ea"/>
              </a:rPr>
              <a:t>和</a:t>
            </a:r>
            <a:r>
              <a:rPr lang="en-US" altLang="zh-CN" dirty="0">
                <a:latin typeface="+mn-ea"/>
                <a:ea typeface="+mn-ea"/>
              </a:rPr>
              <a:t>final</a:t>
            </a:r>
            <a:r>
              <a:rPr lang="zh-CN" altLang="en-US" dirty="0">
                <a:latin typeface="+mn-ea"/>
                <a:ea typeface="+mn-ea"/>
              </a:rPr>
              <a:t>标识</a:t>
            </a:r>
            <a:endParaRPr lang="en-US" altLang="zh-CN" dirty="0">
              <a:latin typeface="+mn-ea"/>
              <a:ea typeface="+mn-ea"/>
            </a:endParaRP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Base1 final { }; </a:t>
            </a: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Derived1 : Base1 { }; // </a:t>
            </a:r>
            <a:r>
              <a:rPr lang="en-US" dirty="0" err="1">
                <a:solidFill>
                  <a:srgbClr val="0000FF"/>
                </a:solidFill>
                <a:latin typeface="宋体" panose="02010600030101010101" pitchFamily="2" charset="-122"/>
                <a:ea typeface="宋体" panose="02010600030101010101" pitchFamily="2" charset="-122"/>
              </a:rPr>
              <a:t>错误格式</a:t>
            </a:r>
            <a:r>
              <a:rPr lang="en-US" dirty="0">
                <a:solidFill>
                  <a:srgbClr val="0000FF"/>
                </a:solidFill>
                <a:latin typeface="宋体" panose="02010600030101010101" pitchFamily="2" charset="-122"/>
                <a:ea typeface="宋体" panose="02010600030101010101" pitchFamily="2" charset="-122"/>
              </a:rPr>
              <a:t>: class Base1 </a:t>
            </a:r>
            <a:r>
              <a:rPr lang="en-US" dirty="0" err="1">
                <a:solidFill>
                  <a:srgbClr val="0000FF"/>
                </a:solidFill>
                <a:latin typeface="宋体" panose="02010600030101010101" pitchFamily="2" charset="-122"/>
                <a:ea typeface="宋体" panose="02010600030101010101" pitchFamily="2" charset="-122"/>
              </a:rPr>
              <a:t>已标明为</a:t>
            </a:r>
            <a:r>
              <a:rPr lang="en-US" dirty="0">
                <a:solidFill>
                  <a:srgbClr val="0000FF"/>
                </a:solidFill>
                <a:latin typeface="宋体" panose="02010600030101010101" pitchFamily="2" charset="-122"/>
                <a:ea typeface="宋体" panose="02010600030101010101" pitchFamily="2" charset="-122"/>
              </a:rPr>
              <a:t> final</a:t>
            </a:r>
          </a:p>
          <a:p>
            <a:endParaRPr lang="en-US" dirty="0">
              <a:solidFill>
                <a:srgbClr val="0000FF"/>
              </a:solidFill>
              <a:latin typeface="宋体" panose="02010600030101010101" pitchFamily="2" charset="-122"/>
              <a:ea typeface="宋体" panose="02010600030101010101" pitchFamily="2" charset="-122"/>
            </a:endParaRP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Base2 {</a:t>
            </a:r>
          </a:p>
          <a:p>
            <a:r>
              <a:rPr lang="en-US" dirty="0">
                <a:solidFill>
                  <a:srgbClr val="0000FF"/>
                </a:solidFill>
                <a:latin typeface="宋体" panose="02010600030101010101" pitchFamily="2" charset="-122"/>
                <a:ea typeface="宋体" panose="02010600030101010101" pitchFamily="2" charset="-122"/>
              </a:rPr>
              <a:t>    virtual void f() final;</a:t>
            </a:r>
          </a:p>
          <a:p>
            <a:r>
              <a:rPr lang="en-US" dirty="0">
                <a:solidFill>
                  <a:srgbClr val="0000FF"/>
                </a:solidFill>
                <a:latin typeface="宋体" panose="02010600030101010101" pitchFamily="2" charset="-122"/>
                <a:ea typeface="宋体" panose="02010600030101010101" pitchFamily="2" charset="-122"/>
              </a:rPr>
              <a:t>}; </a:t>
            </a: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Derived2 : Base2 {</a:t>
            </a:r>
          </a:p>
          <a:p>
            <a:r>
              <a:rPr lang="en-US" dirty="0">
                <a:solidFill>
                  <a:srgbClr val="0000FF"/>
                </a:solidFill>
                <a:latin typeface="宋体" panose="02010600030101010101" pitchFamily="2" charset="-122"/>
                <a:ea typeface="宋体" panose="02010600030101010101" pitchFamily="2" charset="-122"/>
              </a:rPr>
              <a:t>    void f();               // </a:t>
            </a:r>
            <a:r>
              <a:rPr lang="en-US" dirty="0" err="1">
                <a:solidFill>
                  <a:srgbClr val="0000FF"/>
                </a:solidFill>
                <a:latin typeface="宋体" panose="02010600030101010101" pitchFamily="2" charset="-122"/>
                <a:ea typeface="宋体" panose="02010600030101010101" pitchFamily="2" charset="-122"/>
              </a:rPr>
              <a:t>错误格式</a:t>
            </a:r>
            <a:r>
              <a:rPr lang="en-US" dirty="0">
                <a:solidFill>
                  <a:srgbClr val="0000FF"/>
                </a:solidFill>
                <a:latin typeface="宋体" panose="02010600030101010101" pitchFamily="2" charset="-122"/>
                <a:ea typeface="宋体" panose="02010600030101010101" pitchFamily="2" charset="-122"/>
              </a:rPr>
              <a:t>: Base2::f </a:t>
            </a:r>
            <a:r>
              <a:rPr lang="en-US" dirty="0" err="1">
                <a:solidFill>
                  <a:srgbClr val="0000FF"/>
                </a:solidFill>
                <a:latin typeface="宋体" panose="02010600030101010101" pitchFamily="2" charset="-122"/>
                <a:ea typeface="宋体" panose="02010600030101010101" pitchFamily="2" charset="-122"/>
              </a:rPr>
              <a:t>已标明为</a:t>
            </a:r>
            <a:r>
              <a:rPr lang="en-US" dirty="0">
                <a:solidFill>
                  <a:srgbClr val="0000FF"/>
                </a:solidFill>
                <a:latin typeface="宋体" panose="02010600030101010101" pitchFamily="2" charset="-122"/>
                <a:ea typeface="宋体" panose="02010600030101010101" pitchFamily="2" charset="-122"/>
              </a:rPr>
              <a:t> final</a:t>
            </a:r>
          </a:p>
          <a:p>
            <a:r>
              <a:rPr lang="en-US" dirty="0">
                <a:solidFill>
                  <a:srgbClr val="0000FF"/>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125178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23" y="119465"/>
            <a:ext cx="11088000" cy="539876"/>
          </a:xfrm>
        </p:spPr>
        <p:txBody>
          <a:bodyPr>
            <a:noAutofit/>
          </a:bodyPr>
          <a:lstStyle/>
          <a:p>
            <a:r>
              <a:rPr lang="en-US" altLang="zh-CN" sz="3400" dirty="0"/>
              <a:t>C++11</a:t>
            </a:r>
            <a:r>
              <a:rPr lang="zh-CN" altLang="en-US" sz="3400" dirty="0"/>
              <a:t>新特性：</a:t>
            </a:r>
            <a:r>
              <a:rPr lang="en-US" altLang="zh-CN" sz="3400" dirty="0"/>
              <a:t>default</a:t>
            </a:r>
            <a:r>
              <a:rPr lang="zh-CN" altLang="en-US" sz="3400" dirty="0"/>
              <a:t>和</a:t>
            </a:r>
            <a:r>
              <a:rPr lang="en-US" altLang="zh-CN" sz="3400" dirty="0"/>
              <a:t>delete</a:t>
            </a:r>
            <a:r>
              <a:rPr lang="zh-CN" altLang="en-US" sz="3400" dirty="0"/>
              <a:t>关键字</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14</a:t>
            </a:fld>
            <a:endParaRPr lang="en-GB" altLang="zh-CN">
              <a:solidFill>
                <a:srgbClr val="000000"/>
              </a:solidFill>
            </a:endParaRPr>
          </a:p>
        </p:txBody>
      </p:sp>
      <p:sp>
        <p:nvSpPr>
          <p:cNvPr id="5" name="矩形 4"/>
          <p:cNvSpPr/>
          <p:nvPr/>
        </p:nvSpPr>
        <p:spPr>
          <a:xfrm>
            <a:off x="264939" y="746990"/>
            <a:ext cx="11049000" cy="923330"/>
          </a:xfrm>
          <a:prstGeom prst="rect">
            <a:avLst/>
          </a:prstGeom>
        </p:spPr>
        <p:txBody>
          <a:bodyPr wrap="square">
            <a:spAutoFit/>
          </a:bodyPr>
          <a:lstStyle/>
          <a:p>
            <a:pPr>
              <a:lnSpc>
                <a:spcPct val="150000"/>
              </a:lnSpc>
            </a:pPr>
            <a:r>
              <a:rPr lang="zh-CN" altLang="en-US" dirty="0">
                <a:latin typeface="+mn-ea"/>
                <a:ea typeface="+mn-ea"/>
              </a:rPr>
              <a:t>在</a:t>
            </a:r>
            <a:r>
              <a:rPr lang="en-US" altLang="zh-CN" dirty="0">
                <a:latin typeface="+mn-ea"/>
                <a:ea typeface="+mn-ea"/>
              </a:rPr>
              <a:t>C++</a:t>
            </a:r>
            <a:r>
              <a:rPr lang="zh-CN" altLang="en-US" dirty="0">
                <a:latin typeface="+mn-ea"/>
                <a:ea typeface="+mn-ea"/>
              </a:rPr>
              <a:t>中声明自定义的类，编译器会默认生成一些未自定义的成员函数，被称为“默认函数”</a:t>
            </a:r>
            <a:r>
              <a:rPr lang="en-US" altLang="zh-CN" dirty="0">
                <a:latin typeface="+mn-ea"/>
                <a:ea typeface="+mn-ea"/>
              </a:rPr>
              <a:t>:</a:t>
            </a:r>
          </a:p>
          <a:p>
            <a:pPr marL="285750" indent="-285750">
              <a:lnSpc>
                <a:spcPct val="150000"/>
              </a:lnSpc>
              <a:buFont typeface="Wingdings" panose="05000000000000000000" pitchFamily="2" charset="2"/>
              <a:buChar char="ü"/>
            </a:pPr>
            <a:r>
              <a:rPr lang="zh-CN" altLang="en-US" dirty="0">
                <a:latin typeface="+mn-ea"/>
                <a:ea typeface="+mn-ea"/>
              </a:rPr>
              <a:t>构造函数、拷贝构造函数、拷贝赋值函数（</a:t>
            </a:r>
            <a:r>
              <a:rPr lang="en-US" altLang="zh-CN" dirty="0">
                <a:latin typeface="+mn-ea"/>
                <a:ea typeface="+mn-ea"/>
              </a:rPr>
              <a:t>operator=</a:t>
            </a:r>
            <a:r>
              <a:rPr lang="zh-CN" altLang="en-US" dirty="0">
                <a:latin typeface="+mn-ea"/>
                <a:ea typeface="+mn-ea"/>
              </a:rPr>
              <a:t>）、移动构造函数、移动拷贝函数、析构函数</a:t>
            </a:r>
            <a:endParaRPr lang="en-US" dirty="0">
              <a:solidFill>
                <a:srgbClr val="0000FF"/>
              </a:solidFill>
              <a:latin typeface="宋体" panose="02010600030101010101" pitchFamily="2" charset="-122"/>
              <a:ea typeface="宋体" panose="02010600030101010101" pitchFamily="2" charset="-122"/>
            </a:endParaRPr>
          </a:p>
        </p:txBody>
      </p:sp>
      <p:sp>
        <p:nvSpPr>
          <p:cNvPr id="6" name="矩形 5"/>
          <p:cNvSpPr/>
          <p:nvPr/>
        </p:nvSpPr>
        <p:spPr>
          <a:xfrm>
            <a:off x="317101" y="1773610"/>
            <a:ext cx="11613134" cy="1892826"/>
          </a:xfrm>
          <a:prstGeom prst="rect">
            <a:avLst/>
          </a:prstGeom>
        </p:spPr>
        <p:txBody>
          <a:bodyPr wrap="square">
            <a:spAutoFit/>
          </a:bodyPr>
          <a:lstStyle/>
          <a:p>
            <a:pPr>
              <a:lnSpc>
                <a:spcPct val="150000"/>
              </a:lnSpc>
            </a:pPr>
            <a:r>
              <a:rPr lang="en-US" altLang="zh-CN" b="1" dirty="0">
                <a:latin typeface="+mn-ea"/>
                <a:ea typeface="+mn-ea"/>
              </a:rPr>
              <a:t>Default</a:t>
            </a:r>
            <a:r>
              <a:rPr lang="en-US" altLang="zh-CN" dirty="0">
                <a:latin typeface="+mn-ea"/>
                <a:ea typeface="+mn-ea"/>
              </a:rPr>
              <a:t>: </a:t>
            </a:r>
            <a:r>
              <a:rPr lang="zh-CN" altLang="en-US" dirty="0">
                <a:latin typeface="+mn-ea"/>
                <a:ea typeface="+mn-ea"/>
              </a:rPr>
              <a:t>在默认函数声明时加上“</a:t>
            </a:r>
            <a:r>
              <a:rPr lang="en-US" altLang="zh-CN" dirty="0">
                <a:latin typeface="+mn-ea"/>
                <a:ea typeface="+mn-ea"/>
              </a:rPr>
              <a:t>=default”</a:t>
            </a:r>
            <a:r>
              <a:rPr lang="zh-CN" altLang="en-US" dirty="0">
                <a:latin typeface="+mn-ea"/>
                <a:ea typeface="+mn-ea"/>
              </a:rPr>
              <a:t>，从而显式的指示编译器生成该函数的默认版本。</a:t>
            </a:r>
            <a:endParaRPr lang="en-US" dirty="0">
              <a:latin typeface="+mn-ea"/>
              <a:ea typeface="+mn-ea"/>
            </a:endParaRP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SomeType</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SomeType</a:t>
            </a:r>
            <a:r>
              <a:rPr lang="en-US" dirty="0">
                <a:solidFill>
                  <a:srgbClr val="0000FF"/>
                </a:solidFill>
                <a:latin typeface="宋体" panose="02010600030101010101" pitchFamily="2" charset="-122"/>
                <a:ea typeface="宋体" panose="02010600030101010101" pitchFamily="2" charset="-122"/>
              </a:rPr>
              <a:t>() = default;       // </a:t>
            </a:r>
            <a:r>
              <a:rPr lang="zh-CN" altLang="en-US" dirty="0">
                <a:solidFill>
                  <a:srgbClr val="0000FF"/>
                </a:solidFill>
                <a:latin typeface="宋体" panose="02010600030101010101" pitchFamily="2" charset="-122"/>
                <a:ea typeface="宋体" panose="02010600030101010101" pitchFamily="2" charset="-122"/>
              </a:rPr>
              <a:t>预设</a:t>
            </a:r>
            <a:r>
              <a:rPr lang="en-US" dirty="0">
                <a:solidFill>
                  <a:srgbClr val="0000FF"/>
                </a:solidFill>
                <a:latin typeface="宋体" panose="02010600030101010101" pitchFamily="2" charset="-122"/>
                <a:ea typeface="宋体" panose="02010600030101010101" pitchFamily="2" charset="-122"/>
              </a:rPr>
              <a:t>建</a:t>
            </a:r>
            <a:r>
              <a:rPr lang="zh-CN" altLang="en-US" dirty="0">
                <a:solidFill>
                  <a:srgbClr val="0000FF"/>
                </a:solidFill>
                <a:latin typeface="宋体" panose="02010600030101010101" pitchFamily="2" charset="-122"/>
                <a:ea typeface="宋体" panose="02010600030101010101" pitchFamily="2" charset="-122"/>
              </a:rPr>
              <a:t>构</a:t>
            </a:r>
            <a:r>
              <a:rPr lang="en-US" dirty="0" err="1">
                <a:solidFill>
                  <a:srgbClr val="0000FF"/>
                </a:solidFill>
                <a:latin typeface="宋体" panose="02010600030101010101" pitchFamily="2" charset="-122"/>
                <a:ea typeface="宋体" panose="02010600030101010101" pitchFamily="2" charset="-122"/>
              </a:rPr>
              <a:t>式的</a:t>
            </a:r>
            <a:r>
              <a:rPr lang="zh-CN" altLang="en-US" dirty="0">
                <a:solidFill>
                  <a:srgbClr val="0000FF"/>
                </a:solidFill>
                <a:latin typeface="宋体" panose="02010600030101010101" pitchFamily="2" charset="-122"/>
                <a:ea typeface="宋体" panose="02010600030101010101" pitchFamily="2" charset="-122"/>
              </a:rPr>
              <a:t>显示声</a:t>
            </a:r>
            <a:r>
              <a:rPr lang="en-US" dirty="0">
                <a:solidFill>
                  <a:srgbClr val="0000FF"/>
                </a:solidFill>
                <a:latin typeface="宋体" panose="02010600030101010101" pitchFamily="2" charset="-122"/>
                <a:ea typeface="宋体" panose="02010600030101010101" pitchFamily="2" charset="-122"/>
              </a:rPr>
              <a:t>明</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SomeType</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OtherType</a:t>
            </a:r>
            <a:r>
              <a:rPr lang="en-US" dirty="0">
                <a:solidFill>
                  <a:srgbClr val="0000FF"/>
                </a:solidFill>
                <a:latin typeface="宋体" panose="02010600030101010101" pitchFamily="2" charset="-122"/>
                <a:ea typeface="宋体" panose="02010600030101010101" pitchFamily="2" charset="-122"/>
              </a:rPr>
              <a:t> value);</a:t>
            </a:r>
          </a:p>
          <a:p>
            <a:r>
              <a:rPr lang="en-US" dirty="0">
                <a:solidFill>
                  <a:srgbClr val="0000FF"/>
                </a:solidFill>
                <a:latin typeface="宋体" panose="02010600030101010101" pitchFamily="2" charset="-122"/>
                <a:ea typeface="宋体" panose="02010600030101010101" pitchFamily="2" charset="-122"/>
              </a:rPr>
              <a:t>};</a:t>
            </a:r>
          </a:p>
        </p:txBody>
      </p:sp>
      <p:sp>
        <p:nvSpPr>
          <p:cNvPr id="7" name="矩形 6"/>
          <p:cNvSpPr/>
          <p:nvPr/>
        </p:nvSpPr>
        <p:spPr>
          <a:xfrm>
            <a:off x="264939" y="4149874"/>
            <a:ext cx="11049000" cy="2031325"/>
          </a:xfrm>
          <a:prstGeom prst="rect">
            <a:avLst/>
          </a:prstGeom>
        </p:spPr>
        <p:txBody>
          <a:bodyPr wrap="square">
            <a:spAutoFit/>
          </a:bodyPr>
          <a:lstStyle/>
          <a:p>
            <a:r>
              <a:rPr lang="en-US" altLang="zh-CN" b="1" dirty="0">
                <a:latin typeface="+mn-ea"/>
                <a:ea typeface="+mn-ea"/>
              </a:rPr>
              <a:t>Delete </a:t>
            </a:r>
            <a:r>
              <a:rPr lang="en-US" altLang="zh-CN" dirty="0">
                <a:latin typeface="+mn-ea"/>
                <a:ea typeface="+mn-ea"/>
              </a:rPr>
              <a:t>: </a:t>
            </a:r>
            <a:r>
              <a:rPr lang="zh-CN" altLang="en-US" dirty="0">
                <a:latin typeface="+mn-ea"/>
                <a:ea typeface="+mn-ea"/>
              </a:rPr>
              <a:t>在函数的定义或者声明加上“</a:t>
            </a:r>
            <a:r>
              <a:rPr lang="en-US" altLang="zh-CN" dirty="0">
                <a:latin typeface="+mn-ea"/>
                <a:ea typeface="+mn-ea"/>
              </a:rPr>
              <a:t>=delete”,</a:t>
            </a:r>
            <a:r>
              <a:rPr lang="zh-CN" altLang="en-US" dirty="0">
                <a:latin typeface="+mn-ea"/>
                <a:ea typeface="+mn-ea"/>
              </a:rPr>
              <a:t>指示编译器不生成函数的缺省版本。</a:t>
            </a:r>
            <a:endParaRPr lang="en-US" dirty="0">
              <a:latin typeface="+mn-ea"/>
              <a:ea typeface="+mn-ea"/>
            </a:endParaRPr>
          </a:p>
          <a:p>
            <a:r>
              <a:rPr lang="en-US" dirty="0" err="1">
                <a:solidFill>
                  <a:srgbClr val="0000FF"/>
                </a:solidFill>
                <a:latin typeface="宋体" panose="02010600030101010101" pitchFamily="2" charset="-122"/>
                <a:ea typeface="宋体" panose="02010600030101010101" pitchFamily="2" charset="-122"/>
              </a:rPr>
              <a:t>struct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r>
              <a:rPr lang="en-US" dirty="0">
                <a:solidFill>
                  <a:srgbClr val="0000FF"/>
                </a:solidFill>
                <a:latin typeface="宋体" panose="02010600030101010101" pitchFamily="2" charset="-122"/>
                <a:ea typeface="宋体" panose="02010600030101010101" pitchFamily="2" charset="-122"/>
              </a:rPr>
              <a:t> &amp; operator=(</a:t>
            </a:r>
            <a:r>
              <a:rPr lang="en-US" dirty="0" err="1">
                <a:solidFill>
                  <a:srgbClr val="0000FF"/>
                </a:solidFill>
                <a:latin typeface="宋体" panose="02010600030101010101" pitchFamily="2" charset="-122"/>
                <a:ea typeface="宋体" panose="02010600030101010101" pitchFamily="2" charset="-122"/>
              </a:rPr>
              <a:t>const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r>
              <a:rPr lang="en-US" dirty="0">
                <a:solidFill>
                  <a:srgbClr val="0000FF"/>
                </a:solidFill>
                <a:latin typeface="宋体" panose="02010600030101010101" pitchFamily="2" charset="-122"/>
                <a:ea typeface="宋体" panose="02010600030101010101" pitchFamily="2" charset="-122"/>
              </a:rPr>
              <a:t>&amp;) = delete;</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r>
              <a:rPr lang="en-US" dirty="0">
                <a:solidFill>
                  <a:srgbClr val="0000FF"/>
                </a:solidFill>
                <a:latin typeface="宋体" panose="02010600030101010101" pitchFamily="2" charset="-122"/>
                <a:ea typeface="宋体" panose="02010600030101010101" pitchFamily="2" charset="-122"/>
              </a:rPr>
              <a:t>(</a:t>
            </a:r>
            <a:r>
              <a:rPr lang="en-US" dirty="0" err="1">
                <a:solidFill>
                  <a:srgbClr val="0000FF"/>
                </a:solidFill>
                <a:latin typeface="宋体" panose="02010600030101010101" pitchFamily="2" charset="-122"/>
                <a:ea typeface="宋体" panose="02010600030101010101" pitchFamily="2" charset="-122"/>
              </a:rPr>
              <a:t>const</a:t>
            </a:r>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r>
              <a:rPr lang="en-US" dirty="0">
                <a:solidFill>
                  <a:srgbClr val="0000FF"/>
                </a:solidFill>
                <a:latin typeface="宋体" panose="02010600030101010101" pitchFamily="2" charset="-122"/>
                <a:ea typeface="宋体" panose="02010600030101010101" pitchFamily="2" charset="-122"/>
              </a:rPr>
              <a:t>&amp;) = delete;</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NonCopyable</a:t>
            </a:r>
            <a:r>
              <a:rPr lang="en-US" dirty="0">
                <a:solidFill>
                  <a:srgbClr val="0000FF"/>
                </a:solidFill>
                <a:latin typeface="宋体" panose="02010600030101010101" pitchFamily="2" charset="-122"/>
                <a:ea typeface="宋体" panose="02010600030101010101" pitchFamily="2" charset="-122"/>
              </a:rPr>
              <a:t>() = default;</a:t>
            </a:r>
          </a:p>
          <a:p>
            <a:r>
              <a:rPr lang="en-US" dirty="0">
                <a:solidFill>
                  <a:srgbClr val="0000FF"/>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93785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646" y="17602"/>
            <a:ext cx="11088000" cy="539876"/>
          </a:xfrm>
        </p:spPr>
        <p:txBody>
          <a:bodyPr>
            <a:noAutofit/>
          </a:bodyPr>
          <a:lstStyle/>
          <a:p>
            <a:r>
              <a:rPr lang="en-US" altLang="zh-CN" sz="3400" dirty="0">
                <a:latin typeface="微软雅黑" panose="020B0503020204020204" pitchFamily="34" charset="-122"/>
                <a:ea typeface="微软雅黑" panose="020B0503020204020204" pitchFamily="34" charset="-122"/>
              </a:rPr>
              <a:t>C++</a:t>
            </a:r>
            <a:r>
              <a:rPr lang="zh-CN" altLang="en-US" sz="3400" dirty="0">
                <a:latin typeface="微软雅黑" panose="020B0503020204020204" pitchFamily="34" charset="-122"/>
                <a:ea typeface="微软雅黑" panose="020B0503020204020204" pitchFamily="34" charset="-122"/>
              </a:rPr>
              <a:t>发展历史</a:t>
            </a:r>
          </a:p>
        </p:txBody>
      </p:sp>
      <p:sp>
        <p:nvSpPr>
          <p:cNvPr id="4" name="日期占位符 3"/>
          <p:cNvSpPr>
            <a:spLocks noGrp="1"/>
          </p:cNvSpPr>
          <p:nvPr>
            <p:ph type="dt" sz="half" idx="10"/>
          </p:nvPr>
        </p:nvSpPr>
        <p:spPr>
          <a:xfrm>
            <a:off x="7537747" y="728604"/>
            <a:ext cx="4607271" cy="4464496"/>
          </a:xfrm>
        </p:spPr>
        <p:txBody>
          <a:bodyPr/>
          <a:lstStyle/>
          <a:p>
            <a:pPr>
              <a:lnSpc>
                <a:spcPct val="150000"/>
              </a:lnSpc>
            </a:pPr>
            <a:r>
              <a:rPr lang="en-US" altLang="zh-CN" b="1" dirty="0"/>
              <a:t>C++</a:t>
            </a:r>
            <a:r>
              <a:rPr lang="zh-CN" altLang="en-US" b="1" dirty="0"/>
              <a:t>核心设计原则：</a:t>
            </a:r>
            <a:endParaRPr lang="en-US" altLang="zh-CN" b="1" dirty="0"/>
          </a:p>
          <a:p>
            <a:pPr marL="285750" indent="-285750">
              <a:lnSpc>
                <a:spcPct val="150000"/>
              </a:lnSpc>
              <a:buFont typeface="Wingdings" panose="05000000000000000000" pitchFamily="2" charset="2"/>
              <a:buChar char="ü"/>
            </a:pPr>
            <a:r>
              <a:rPr lang="en-US" altLang="zh-CN" dirty="0"/>
              <a:t>C++</a:t>
            </a:r>
            <a:r>
              <a:rPr lang="zh-CN" altLang="en-US" dirty="0"/>
              <a:t>设计成直接的和广泛的支持多种程序设计风格（</a:t>
            </a:r>
            <a:r>
              <a:rPr lang="zh-CN" altLang="en-US" dirty="0">
                <a:hlinkClick r:id="rId3" tooltip="过程化程序设计"/>
              </a:rPr>
              <a:t>过程化程序设计</a:t>
            </a:r>
            <a:r>
              <a:rPr lang="zh-CN" altLang="en-US" dirty="0"/>
              <a:t>、</a:t>
            </a:r>
            <a:r>
              <a:rPr lang="zh-CN" altLang="en-US" dirty="0">
                <a:hlinkClick r:id="rId4" tooltip="面向对象编程"/>
              </a:rPr>
              <a:t>面向对象编程</a:t>
            </a:r>
            <a:r>
              <a:rPr lang="zh-CN" altLang="en-US" dirty="0"/>
              <a:t>、</a:t>
            </a:r>
            <a:r>
              <a:rPr lang="zh-CN" altLang="en-US" dirty="0">
                <a:hlinkClick r:id="rId5" tooltip="泛型程序设计"/>
              </a:rPr>
              <a:t>泛型程序设计</a:t>
            </a:r>
            <a:r>
              <a:rPr lang="zh-CN" altLang="en-US" dirty="0"/>
              <a:t>）。</a:t>
            </a:r>
          </a:p>
          <a:p>
            <a:pPr marL="285750" indent="-285750">
              <a:lnSpc>
                <a:spcPct val="150000"/>
              </a:lnSpc>
              <a:buFont typeface="Wingdings" panose="05000000000000000000" pitchFamily="2" charset="2"/>
              <a:buChar char="ü"/>
            </a:pPr>
            <a:r>
              <a:rPr lang="en-US" altLang="zh-CN" dirty="0"/>
              <a:t>C++</a:t>
            </a:r>
            <a:r>
              <a:rPr lang="zh-CN" altLang="en-US" dirty="0">
                <a:solidFill>
                  <a:schemeClr val="accent2"/>
                </a:solidFill>
              </a:rPr>
              <a:t>设计成给程序设计者更多的选择，即使可能导致程序设计者选择错误</a:t>
            </a:r>
            <a:r>
              <a:rPr lang="zh-CN" altLang="en-US" dirty="0"/>
              <a:t>。</a:t>
            </a:r>
          </a:p>
          <a:p>
            <a:pPr marL="285750" indent="-285750">
              <a:lnSpc>
                <a:spcPct val="150000"/>
              </a:lnSpc>
              <a:buFont typeface="Wingdings" panose="05000000000000000000" pitchFamily="2" charset="2"/>
              <a:buChar char="ü"/>
            </a:pPr>
            <a:r>
              <a:rPr lang="en-US" altLang="zh-CN" dirty="0"/>
              <a:t>C++</a:t>
            </a:r>
            <a:r>
              <a:rPr lang="zh-CN" altLang="en-US" dirty="0"/>
              <a:t>设计成尽可能与</a:t>
            </a:r>
            <a:r>
              <a:rPr lang="en-US" altLang="zh-CN" dirty="0"/>
              <a:t>C</a:t>
            </a:r>
            <a:r>
              <a:rPr lang="zh-CN" altLang="en-US" dirty="0"/>
              <a:t>兼容，借此提供一个从</a:t>
            </a:r>
            <a:r>
              <a:rPr lang="en-US" altLang="zh-CN" dirty="0"/>
              <a:t>C</a:t>
            </a:r>
            <a:r>
              <a:rPr lang="zh-CN" altLang="en-US" dirty="0"/>
              <a:t>到</a:t>
            </a:r>
            <a:r>
              <a:rPr lang="en-US" altLang="zh-CN" dirty="0"/>
              <a:t>C++</a:t>
            </a:r>
            <a:r>
              <a:rPr lang="zh-CN" altLang="en-US" dirty="0"/>
              <a:t>的平滑过渡。</a:t>
            </a:r>
          </a:p>
          <a:p>
            <a:pPr marL="285750" indent="-285750">
              <a:lnSpc>
                <a:spcPct val="150000"/>
              </a:lnSpc>
              <a:buFont typeface="Wingdings" panose="05000000000000000000" pitchFamily="2" charset="2"/>
              <a:buChar char="ü"/>
            </a:pPr>
            <a:r>
              <a:rPr lang="en-US" altLang="zh-CN" dirty="0"/>
              <a:t>C++</a:t>
            </a:r>
            <a:r>
              <a:rPr lang="zh-CN" altLang="en-US" dirty="0"/>
              <a:t>避免平台限定或没有普遍用途的特性。</a:t>
            </a:r>
          </a:p>
          <a:p>
            <a:pPr marL="285750" indent="-285750">
              <a:lnSpc>
                <a:spcPct val="150000"/>
              </a:lnSpc>
              <a:buFont typeface="Wingdings" panose="05000000000000000000" pitchFamily="2" charset="2"/>
              <a:buChar char="ü"/>
            </a:pPr>
            <a:r>
              <a:rPr lang="en-US" altLang="zh-CN" dirty="0"/>
              <a:t>C++</a:t>
            </a:r>
            <a:r>
              <a:rPr lang="zh-CN" altLang="en-US" dirty="0"/>
              <a:t>不使用会带来额外开销的特性。</a:t>
            </a:r>
          </a:p>
          <a:p>
            <a:pPr marL="285750" indent="-285750">
              <a:lnSpc>
                <a:spcPct val="150000"/>
              </a:lnSpc>
              <a:buFont typeface="Wingdings" panose="05000000000000000000" pitchFamily="2" charset="2"/>
              <a:buChar char="ü"/>
            </a:pPr>
            <a:r>
              <a:rPr lang="en-US" altLang="zh-CN" dirty="0"/>
              <a:t>C++</a:t>
            </a:r>
            <a:r>
              <a:rPr lang="zh-CN" altLang="en-US" dirty="0"/>
              <a:t>设计成无需复杂的程序设计环境。</a:t>
            </a:r>
            <a:endParaRPr lang="en-GB" altLang="zh-CN" dirty="0">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59309198"/>
              </p:ext>
            </p:extLst>
          </p:nvPr>
        </p:nvGraphicFramePr>
        <p:xfrm>
          <a:off x="88147" y="693490"/>
          <a:ext cx="7344816" cy="5507524"/>
        </p:xfrm>
        <a:graphic>
          <a:graphicData uri="http://schemas.openxmlformats.org/drawingml/2006/table">
            <a:tbl>
              <a:tblPr firstRow="1" bandRow="1">
                <a:tableStyleId>{5C22544A-7EE6-4342-B048-85BDC9FD1C3A}</a:tableStyleId>
              </a:tblPr>
              <a:tblGrid>
                <a:gridCol w="68084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5727864">
                  <a:extLst>
                    <a:ext uri="{9D8B030D-6E8A-4147-A177-3AD203B41FA5}">
                      <a16:colId xmlns:a16="http://schemas.microsoft.com/office/drawing/2014/main" val="20002"/>
                    </a:ext>
                  </a:extLst>
                </a:gridCol>
              </a:tblGrid>
              <a:tr h="360040">
                <a:tc>
                  <a:txBody>
                    <a:bodyPr/>
                    <a:lstStyle/>
                    <a:p>
                      <a:pPr marL="0" algn="ctr" defTabSz="1088776" rtl="0" eaLnBrk="1" latinLnBrk="0" hangingPunct="1"/>
                      <a:r>
                        <a:rPr lang="zh-CN" altLang="en-US" sz="1400" b="0" kern="1200" dirty="0">
                          <a:solidFill>
                            <a:schemeClr val="tx1"/>
                          </a:solidFill>
                          <a:latin typeface="+mn-ea"/>
                          <a:ea typeface="+mn-ea"/>
                          <a:cs typeface="+mn-cs"/>
                        </a:rPr>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ctr" defTabSz="1088776" rtl="0" eaLnBrk="1" latinLnBrk="0" hangingPunct="1"/>
                      <a:r>
                        <a:rPr lang="zh-CN" altLang="en-US" sz="1400" b="0" kern="1200" dirty="0">
                          <a:solidFill>
                            <a:schemeClr val="tx1"/>
                          </a:solidFill>
                          <a:latin typeface="+mn-ea"/>
                          <a:ea typeface="+mn-ea"/>
                          <a:cs typeface="+mn-cs"/>
                        </a:rPr>
                        <a:t>标准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ctr" defTabSz="1088776" rtl="0" eaLnBrk="1" latinLnBrk="0" hangingPunct="1"/>
                      <a:r>
                        <a:rPr lang="zh-CN" altLang="en-US" sz="1400" b="0" kern="1200" dirty="0">
                          <a:solidFill>
                            <a:schemeClr val="tx1"/>
                          </a:solidFill>
                          <a:latin typeface="+mn-ea"/>
                          <a:ea typeface="+mn-ea"/>
                          <a:cs typeface="+mn-cs"/>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0"/>
                  </a:ext>
                </a:extLst>
              </a:tr>
              <a:tr h="993710">
                <a:tc>
                  <a:txBody>
                    <a:bodyPr/>
                    <a:lstStyle/>
                    <a:p>
                      <a:pPr marL="0" algn="l" defTabSz="1088776" rtl="0" eaLnBrk="1" latinLnBrk="0" hangingPunct="1"/>
                      <a:r>
                        <a:rPr lang="en-US" altLang="zh-CN" sz="1400" b="0" kern="1200" dirty="0">
                          <a:solidFill>
                            <a:schemeClr val="tx1"/>
                          </a:solidFill>
                          <a:latin typeface="+mn-ea"/>
                          <a:ea typeface="+mn-ea"/>
                          <a:cs typeface="+mn-cs"/>
                        </a:rPr>
                        <a:t>1998</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C++98</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第一个</a:t>
                      </a:r>
                      <a:r>
                        <a:rPr lang="en-US" altLang="zh-CN" sz="1400" b="0" kern="1200" dirty="0">
                          <a:solidFill>
                            <a:schemeClr val="tx1"/>
                          </a:solidFill>
                          <a:latin typeface="+mn-ea"/>
                          <a:ea typeface="+mn-ea"/>
                          <a:cs typeface="+mn-cs"/>
                        </a:rPr>
                        <a:t>C++</a:t>
                      </a:r>
                      <a:r>
                        <a:rPr lang="zh-CN" altLang="en-US" sz="1400" b="0" kern="1200" dirty="0">
                          <a:solidFill>
                            <a:schemeClr val="tx1"/>
                          </a:solidFill>
                          <a:latin typeface="+mn-ea"/>
                          <a:ea typeface="+mn-ea"/>
                          <a:cs typeface="+mn-cs"/>
                        </a:rPr>
                        <a:t>标准。</a:t>
                      </a:r>
                      <a:r>
                        <a:rPr lang="en-US" altLang="zh-CN" sz="1400" b="0" kern="1200" dirty="0">
                          <a:solidFill>
                            <a:schemeClr val="tx1"/>
                          </a:solidFill>
                          <a:latin typeface="+mn-ea"/>
                          <a:ea typeface="+mn-ea"/>
                          <a:cs typeface="+mn-cs"/>
                        </a:rPr>
                        <a:t>1979</a:t>
                      </a:r>
                      <a:r>
                        <a:rPr lang="zh-CN" altLang="en-US" sz="1400" b="0" kern="1200" dirty="0">
                          <a:solidFill>
                            <a:schemeClr val="tx1"/>
                          </a:solidFill>
                          <a:latin typeface="+mn-ea"/>
                          <a:ea typeface="+mn-ea"/>
                          <a:cs typeface="+mn-cs"/>
                        </a:rPr>
                        <a:t>年开始研发的标准模板库（</a:t>
                      </a:r>
                      <a:r>
                        <a:rPr lang="en-US" altLang="zh-CN" sz="1400" b="0" kern="1200" dirty="0">
                          <a:solidFill>
                            <a:schemeClr val="tx1"/>
                          </a:solidFill>
                          <a:latin typeface="+mn-ea"/>
                          <a:ea typeface="+mn-ea"/>
                          <a:cs typeface="+mn-cs"/>
                        </a:rPr>
                        <a:t>Standard Template Library</a:t>
                      </a:r>
                      <a:r>
                        <a:rPr lang="zh-CN" altLang="en-US" sz="1400" b="0" kern="1200" dirty="0">
                          <a:solidFill>
                            <a:schemeClr val="tx1"/>
                          </a:solidFill>
                          <a:latin typeface="+mn-ea"/>
                          <a:ea typeface="+mn-ea"/>
                          <a:cs typeface="+mn-cs"/>
                        </a:rPr>
                        <a:t>，</a:t>
                      </a:r>
                      <a:r>
                        <a:rPr lang="en-US" altLang="zh-CN" sz="1400" b="0" kern="1200" dirty="0">
                          <a:solidFill>
                            <a:schemeClr val="tx1"/>
                          </a:solidFill>
                          <a:latin typeface="+mn-ea"/>
                          <a:ea typeface="+mn-ea"/>
                          <a:cs typeface="+mn-cs"/>
                        </a:rPr>
                        <a:t>STL</a:t>
                      </a:r>
                      <a:r>
                        <a:rPr lang="zh-CN" altLang="en-US" sz="1400" b="0" kern="1200" dirty="0">
                          <a:solidFill>
                            <a:schemeClr val="tx1"/>
                          </a:solidFill>
                          <a:latin typeface="+mn-ea"/>
                          <a:ea typeface="+mn-ea"/>
                          <a:cs typeface="+mn-cs"/>
                        </a:rPr>
                        <a:t>）也被纳入了该版标准中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1"/>
                  </a:ext>
                </a:extLst>
              </a:tr>
              <a:tr h="419027">
                <a:tc>
                  <a:txBody>
                    <a:bodyPr/>
                    <a:lstStyle/>
                    <a:p>
                      <a:pPr marL="0" algn="l" defTabSz="1088776" rtl="0" eaLnBrk="1" latinLnBrk="0" hangingPunct="1"/>
                      <a:r>
                        <a:rPr lang="en-US" altLang="zh-CN" sz="1400" b="0" kern="1200" dirty="0">
                          <a:solidFill>
                            <a:schemeClr val="tx1"/>
                          </a:solidFill>
                          <a:latin typeface="+mn-ea"/>
                          <a:ea typeface="+mn-ea"/>
                          <a:cs typeface="+mn-cs"/>
                        </a:rPr>
                        <a:t>2003</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C++03</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标准委员会针对</a:t>
                      </a:r>
                      <a:r>
                        <a:rPr lang="en-US" altLang="zh-CN" sz="1400" b="0" kern="1200" dirty="0">
                          <a:solidFill>
                            <a:schemeClr val="tx1"/>
                          </a:solidFill>
                          <a:latin typeface="+mn-ea"/>
                          <a:ea typeface="+mn-ea"/>
                          <a:cs typeface="+mn-cs"/>
                        </a:rPr>
                        <a:t>98</a:t>
                      </a:r>
                      <a:r>
                        <a:rPr lang="zh-CN" altLang="en-US" sz="1400" b="0" kern="1200" dirty="0">
                          <a:solidFill>
                            <a:schemeClr val="tx1"/>
                          </a:solidFill>
                          <a:latin typeface="+mn-ea"/>
                          <a:ea typeface="+mn-ea"/>
                          <a:cs typeface="+mn-cs"/>
                        </a:rPr>
                        <a:t>版本中存在的诸多问题进行了修订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2"/>
                  </a:ext>
                </a:extLst>
              </a:tr>
              <a:tr h="790709">
                <a:tc>
                  <a:txBody>
                    <a:bodyPr/>
                    <a:lstStyle/>
                    <a:p>
                      <a:pPr marL="0" algn="l" defTabSz="1088776" rtl="0" eaLnBrk="1" latinLnBrk="0" hangingPunct="1"/>
                      <a:r>
                        <a:rPr lang="en-US" altLang="zh-CN" sz="1400" b="0" kern="1200" dirty="0">
                          <a:solidFill>
                            <a:schemeClr val="tx1"/>
                          </a:solidFill>
                          <a:latin typeface="+mn-ea"/>
                          <a:ea typeface="+mn-ea"/>
                          <a:cs typeface="+mn-cs"/>
                        </a:rPr>
                        <a:t>2011</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C++11</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新的</a:t>
                      </a:r>
                      <a:r>
                        <a:rPr lang="en-US" altLang="zh-CN" sz="1400" b="0" kern="1200" dirty="0">
                          <a:solidFill>
                            <a:schemeClr val="tx1"/>
                          </a:solidFill>
                          <a:latin typeface="+mn-ea"/>
                          <a:ea typeface="+mn-ea"/>
                          <a:cs typeface="+mn-cs"/>
                        </a:rPr>
                        <a:t>C++</a:t>
                      </a:r>
                      <a:r>
                        <a:rPr lang="zh-CN" altLang="en-US" sz="1400" b="0" kern="1200" dirty="0">
                          <a:solidFill>
                            <a:schemeClr val="tx1"/>
                          </a:solidFill>
                          <a:latin typeface="+mn-ea"/>
                          <a:ea typeface="+mn-ea"/>
                          <a:cs typeface="+mn-cs"/>
                        </a:rPr>
                        <a:t>标准。一些新的语言特性，包括正则表达式、完备的随机数生成函数库、新的时间相关函数，原子操作支持、标准线程库（</a:t>
                      </a:r>
                      <a:r>
                        <a:rPr lang="en-US" altLang="zh-CN" sz="1400" b="0" kern="1200" dirty="0">
                          <a:solidFill>
                            <a:schemeClr val="tx1"/>
                          </a:solidFill>
                          <a:latin typeface="+mn-ea"/>
                          <a:ea typeface="+mn-ea"/>
                          <a:cs typeface="+mn-cs"/>
                        </a:rPr>
                        <a:t>2011</a:t>
                      </a:r>
                      <a:r>
                        <a:rPr lang="zh-CN" altLang="en-US" sz="1400" b="0" kern="1200" dirty="0">
                          <a:solidFill>
                            <a:schemeClr val="tx1"/>
                          </a:solidFill>
                          <a:latin typeface="+mn-ea"/>
                          <a:ea typeface="+mn-ea"/>
                          <a:cs typeface="+mn-cs"/>
                        </a:rPr>
                        <a:t>之前，</a:t>
                      </a:r>
                      <a:r>
                        <a:rPr lang="en-US" altLang="zh-CN" sz="1400" b="0" kern="1200" dirty="0">
                          <a:solidFill>
                            <a:schemeClr val="tx1"/>
                          </a:solidFill>
                          <a:latin typeface="+mn-ea"/>
                          <a:ea typeface="+mn-ea"/>
                          <a:cs typeface="+mn-cs"/>
                        </a:rPr>
                        <a:t>C</a:t>
                      </a:r>
                      <a:r>
                        <a:rPr lang="zh-CN" altLang="en-US" sz="1400" b="0" kern="1200" dirty="0">
                          <a:solidFill>
                            <a:schemeClr val="tx1"/>
                          </a:solidFill>
                          <a:latin typeface="+mn-ea"/>
                          <a:ea typeface="+mn-ea"/>
                          <a:cs typeface="+mn-cs"/>
                        </a:rPr>
                        <a:t>和</a:t>
                      </a:r>
                      <a:r>
                        <a:rPr lang="en-US" altLang="zh-CN" sz="1400" b="0" kern="1200" dirty="0">
                          <a:solidFill>
                            <a:schemeClr val="tx1"/>
                          </a:solidFill>
                          <a:latin typeface="+mn-ea"/>
                          <a:ea typeface="+mn-ea"/>
                          <a:cs typeface="+mn-cs"/>
                        </a:rPr>
                        <a:t>C++</a:t>
                      </a:r>
                      <a:r>
                        <a:rPr lang="zh-CN" altLang="en-US" sz="1400" b="0" kern="1200" dirty="0">
                          <a:solidFill>
                            <a:schemeClr val="tx1"/>
                          </a:solidFill>
                          <a:latin typeface="+mn-ea"/>
                          <a:ea typeface="+mn-ea"/>
                          <a:cs typeface="+mn-cs"/>
                        </a:rPr>
                        <a:t>语言均缺少对线程的支持）、一种能够和某些语言中</a:t>
                      </a:r>
                      <a:r>
                        <a:rPr lang="en-US" altLang="zh-CN" sz="1400" b="0" kern="1200" dirty="0" err="1">
                          <a:solidFill>
                            <a:schemeClr val="tx1"/>
                          </a:solidFill>
                          <a:latin typeface="+mn-ea"/>
                          <a:ea typeface="+mn-ea"/>
                          <a:cs typeface="+mn-cs"/>
                        </a:rPr>
                        <a:t>foreach</a:t>
                      </a:r>
                      <a:r>
                        <a:rPr lang="zh-CN" altLang="en-US" sz="1400" b="0" kern="1200" dirty="0">
                          <a:solidFill>
                            <a:schemeClr val="tx1"/>
                          </a:solidFill>
                          <a:latin typeface="+mn-ea"/>
                          <a:ea typeface="+mn-ea"/>
                          <a:cs typeface="+mn-cs"/>
                        </a:rPr>
                        <a:t>语句达到相同效果的新的</a:t>
                      </a:r>
                      <a:r>
                        <a:rPr lang="en-US" altLang="zh-CN" sz="1400" b="0" kern="1200" dirty="0">
                          <a:solidFill>
                            <a:schemeClr val="tx1"/>
                          </a:solidFill>
                          <a:latin typeface="+mn-ea"/>
                          <a:ea typeface="+mn-ea"/>
                          <a:cs typeface="+mn-cs"/>
                        </a:rPr>
                        <a:t>for</a:t>
                      </a:r>
                      <a:r>
                        <a:rPr lang="zh-CN" altLang="en-US" sz="1400" b="0" kern="1200" dirty="0">
                          <a:solidFill>
                            <a:schemeClr val="tx1"/>
                          </a:solidFill>
                          <a:latin typeface="+mn-ea"/>
                          <a:ea typeface="+mn-ea"/>
                          <a:cs typeface="+mn-cs"/>
                        </a:rPr>
                        <a:t>语法、</a:t>
                      </a:r>
                      <a:r>
                        <a:rPr lang="en-US" altLang="zh-CN" sz="1400" b="0" kern="1200" dirty="0">
                          <a:solidFill>
                            <a:schemeClr val="tx1"/>
                          </a:solidFill>
                          <a:latin typeface="+mn-ea"/>
                          <a:ea typeface="+mn-ea"/>
                          <a:cs typeface="+mn-cs"/>
                        </a:rPr>
                        <a:t>auto</a:t>
                      </a:r>
                      <a:r>
                        <a:rPr lang="zh-CN" altLang="en-US" sz="1400" b="0" kern="1200" dirty="0">
                          <a:solidFill>
                            <a:schemeClr val="tx1"/>
                          </a:solidFill>
                          <a:latin typeface="+mn-ea"/>
                          <a:ea typeface="+mn-ea"/>
                          <a:cs typeface="+mn-cs"/>
                        </a:rPr>
                        <a:t>关键字、新的容器类、更好的</a:t>
                      </a:r>
                      <a:r>
                        <a:rPr lang="en-US" altLang="zh-CN" sz="1400" b="0" kern="1200" dirty="0">
                          <a:solidFill>
                            <a:schemeClr val="tx1"/>
                          </a:solidFill>
                          <a:latin typeface="+mn-ea"/>
                          <a:ea typeface="+mn-ea"/>
                          <a:cs typeface="+mn-cs"/>
                        </a:rPr>
                        <a:t>union</a:t>
                      </a:r>
                      <a:r>
                        <a:rPr lang="zh-CN" altLang="en-US" sz="1400" b="0" kern="1200" dirty="0">
                          <a:solidFill>
                            <a:schemeClr val="tx1"/>
                          </a:solidFill>
                          <a:latin typeface="+mn-ea"/>
                          <a:ea typeface="+mn-ea"/>
                          <a:cs typeface="+mn-cs"/>
                        </a:rPr>
                        <a:t>支持、数组初始化列表的支持以及变参模板的支持等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3"/>
                  </a:ext>
                </a:extLst>
              </a:tr>
              <a:tr h="589087">
                <a:tc>
                  <a:txBody>
                    <a:bodyPr/>
                    <a:lstStyle/>
                    <a:p>
                      <a:pPr marL="0" algn="l" defTabSz="1088776" rtl="0" eaLnBrk="1" latinLnBrk="0" hangingPunct="1"/>
                      <a:r>
                        <a:rPr lang="en-US" altLang="zh-CN" sz="1400" b="0" kern="1200" dirty="0">
                          <a:solidFill>
                            <a:schemeClr val="tx1"/>
                          </a:solidFill>
                          <a:latin typeface="+mn-ea"/>
                          <a:ea typeface="+mn-ea"/>
                          <a:cs typeface="+mn-cs"/>
                        </a:rPr>
                        <a:t>2014</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C++14</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部分修改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4"/>
                  </a:ext>
                </a:extLst>
              </a:tr>
              <a:tr h="993710">
                <a:tc>
                  <a:txBody>
                    <a:bodyPr/>
                    <a:lstStyle/>
                    <a:p>
                      <a:pPr marL="0" algn="l" defTabSz="1088776" rtl="0" eaLnBrk="1" latinLnBrk="0" hangingPunct="1"/>
                      <a:r>
                        <a:rPr lang="en-US" altLang="zh-CN" sz="1400" b="0" kern="1200" dirty="0">
                          <a:solidFill>
                            <a:schemeClr val="tx1"/>
                          </a:solidFill>
                          <a:latin typeface="+mn-ea"/>
                          <a:ea typeface="+mn-ea"/>
                          <a:cs typeface="+mn-cs"/>
                        </a:rPr>
                        <a:t>2017</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C++17</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基于 </a:t>
                      </a:r>
                      <a:r>
                        <a:rPr lang="en-US" altLang="zh-CN" sz="1400" b="0" kern="1200" dirty="0">
                          <a:solidFill>
                            <a:schemeClr val="tx1"/>
                          </a:solidFill>
                          <a:latin typeface="+mn-ea"/>
                          <a:ea typeface="+mn-ea"/>
                          <a:cs typeface="+mn-cs"/>
                        </a:rPr>
                        <a:t>C++ 11</a:t>
                      </a:r>
                      <a:r>
                        <a:rPr lang="zh-CN" altLang="en-US" sz="1400" b="0" kern="1200" dirty="0">
                          <a:solidFill>
                            <a:schemeClr val="tx1"/>
                          </a:solidFill>
                          <a:latin typeface="+mn-ea"/>
                          <a:ea typeface="+mn-ea"/>
                          <a:cs typeface="+mn-cs"/>
                        </a:rPr>
                        <a:t>，</a:t>
                      </a:r>
                      <a:r>
                        <a:rPr lang="en-US" altLang="zh-CN" sz="1400" b="0" kern="1200" dirty="0">
                          <a:solidFill>
                            <a:schemeClr val="tx1"/>
                          </a:solidFill>
                          <a:latin typeface="+mn-ea"/>
                          <a:ea typeface="+mn-ea"/>
                          <a:cs typeface="+mn-cs"/>
                        </a:rPr>
                        <a:t>C++ 17 </a:t>
                      </a:r>
                      <a:r>
                        <a:rPr lang="zh-CN" altLang="en-US" sz="1400" b="0" kern="1200" dirty="0">
                          <a:solidFill>
                            <a:schemeClr val="tx1"/>
                          </a:solidFill>
                          <a:latin typeface="+mn-ea"/>
                          <a:ea typeface="+mn-ea"/>
                          <a:cs typeface="+mn-cs"/>
                        </a:rPr>
                        <a:t>旨在使 </a:t>
                      </a:r>
                      <a:r>
                        <a:rPr lang="en-US" altLang="zh-CN" sz="1400" b="0" kern="1200" dirty="0">
                          <a:solidFill>
                            <a:schemeClr val="tx1"/>
                          </a:solidFill>
                          <a:latin typeface="+mn-ea"/>
                          <a:ea typeface="+mn-ea"/>
                          <a:cs typeface="+mn-cs"/>
                        </a:rPr>
                        <a:t>C++ </a:t>
                      </a:r>
                      <a:r>
                        <a:rPr lang="zh-CN" altLang="en-US" sz="1400" b="0" kern="1200" dirty="0">
                          <a:solidFill>
                            <a:schemeClr val="tx1"/>
                          </a:solidFill>
                          <a:latin typeface="+mn-ea"/>
                          <a:ea typeface="+mn-ea"/>
                          <a:cs typeface="+mn-cs"/>
                        </a:rPr>
                        <a:t>成为一个不那么臃肿复杂的编程语言，以简化该语言的日常使用，使开发者可以更简单地编写和维护代码。增加了部分新功能，包括无消息</a:t>
                      </a:r>
                      <a:r>
                        <a:rPr lang="en-US" altLang="zh-CN" sz="1400" b="0" kern="1200" dirty="0" err="1">
                          <a:solidFill>
                            <a:schemeClr val="tx1"/>
                          </a:solidFill>
                          <a:latin typeface="+mn-ea"/>
                          <a:ea typeface="+mn-ea"/>
                          <a:cs typeface="+mn-cs"/>
                        </a:rPr>
                        <a:t>static_assert</a:t>
                      </a:r>
                      <a:r>
                        <a:rPr lang="zh-CN" altLang="en-US" sz="1400" b="0" kern="1200" dirty="0">
                          <a:solidFill>
                            <a:schemeClr val="tx1"/>
                          </a:solidFill>
                          <a:latin typeface="+mn-ea"/>
                          <a:ea typeface="+mn-ea"/>
                          <a:cs typeface="+mn-cs"/>
                        </a:rPr>
                        <a:t>，文件系统库等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5"/>
                  </a:ext>
                </a:extLst>
              </a:tr>
              <a:tr h="993710">
                <a:tc>
                  <a:txBody>
                    <a:bodyPr/>
                    <a:lstStyle/>
                    <a:p>
                      <a:pPr marL="0" algn="l" defTabSz="1088776" rtl="0" eaLnBrk="1" latinLnBrk="0" hangingPunct="1"/>
                      <a:r>
                        <a:rPr lang="en-US" altLang="zh-CN" sz="1400" b="0" kern="1200" dirty="0">
                          <a:solidFill>
                            <a:schemeClr val="tx1"/>
                          </a:solidFill>
                          <a:latin typeface="+mn-ea"/>
                          <a:ea typeface="+mn-ea"/>
                          <a:cs typeface="+mn-cs"/>
                        </a:rPr>
                        <a:t>2020</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en-US" altLang="zh-CN" sz="1400" b="0" kern="1200" dirty="0">
                          <a:solidFill>
                            <a:schemeClr val="tx1"/>
                          </a:solidFill>
                          <a:latin typeface="+mn-ea"/>
                          <a:ea typeface="+mn-ea"/>
                          <a:cs typeface="+mn-cs"/>
                        </a:rPr>
                        <a:t>C++20/23</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tc>
                  <a:txBody>
                    <a:bodyPr/>
                    <a:lstStyle/>
                    <a:p>
                      <a:pPr marL="0" algn="l" defTabSz="1088776" rtl="0" eaLnBrk="1" latinLnBrk="0" hangingPunct="1"/>
                      <a:r>
                        <a:rPr lang="zh-CN" altLang="en-US" sz="1400" b="0" kern="1200" dirty="0">
                          <a:solidFill>
                            <a:schemeClr val="tx1"/>
                          </a:solidFill>
                          <a:latin typeface="+mn-ea"/>
                          <a:ea typeface="+mn-ea"/>
                          <a:cs typeface="+mn-cs"/>
                        </a:rPr>
                        <a:t>引入</a:t>
                      </a:r>
                      <a:r>
                        <a:rPr lang="en-US" altLang="zh-CN" sz="1400" b="0" kern="1200" dirty="0">
                          <a:solidFill>
                            <a:schemeClr val="tx1"/>
                          </a:solidFill>
                          <a:latin typeface="+mn-ea"/>
                          <a:ea typeface="+mn-ea"/>
                          <a:cs typeface="+mn-cs"/>
                        </a:rPr>
                        <a:t>range,</a:t>
                      </a:r>
                      <a:r>
                        <a:rPr lang="en-US" altLang="zh-CN" sz="1400" b="0" kern="1200" baseline="0" dirty="0">
                          <a:solidFill>
                            <a:schemeClr val="tx1"/>
                          </a:solidFill>
                          <a:latin typeface="+mn-ea"/>
                          <a:ea typeface="+mn-ea"/>
                          <a:cs typeface="+mn-cs"/>
                        </a:rPr>
                        <a:t> </a:t>
                      </a:r>
                      <a:r>
                        <a:rPr lang="en-US" altLang="zh-CN" sz="1400" b="0" kern="1200" dirty="0">
                          <a:solidFill>
                            <a:schemeClr val="tx1"/>
                          </a:solidFill>
                          <a:latin typeface="+mn-ea"/>
                          <a:ea typeface="+mn-ea"/>
                          <a:cs typeface="+mn-cs"/>
                        </a:rPr>
                        <a:t>modules,</a:t>
                      </a:r>
                      <a:r>
                        <a:rPr lang="en-US" altLang="zh-CN" sz="1400" b="0" kern="1200" baseline="0" dirty="0">
                          <a:solidFill>
                            <a:schemeClr val="tx1"/>
                          </a:solidFill>
                          <a:latin typeface="+mn-ea"/>
                          <a:ea typeface="+mn-ea"/>
                          <a:cs typeface="+mn-cs"/>
                        </a:rPr>
                        <a:t> concepts</a:t>
                      </a:r>
                      <a:r>
                        <a:rPr lang="zh-CN" altLang="en-US" sz="1400" b="0" kern="1200" baseline="0" dirty="0">
                          <a:solidFill>
                            <a:schemeClr val="tx1"/>
                          </a:solidFill>
                          <a:latin typeface="+mn-ea"/>
                          <a:ea typeface="+mn-ea"/>
                          <a:cs typeface="+mn-cs"/>
                        </a:rPr>
                        <a:t>等新特性</a:t>
                      </a:r>
                      <a:endParaRPr lang="en-US" altLang="zh-CN" sz="1400" b="0" kern="1200" dirty="0">
                        <a:solidFill>
                          <a:schemeClr val="tx1"/>
                        </a:solidFill>
                        <a:latin typeface="+mn-ea"/>
                        <a:ea typeface="+mn-ea"/>
                        <a:cs typeface="+mn-cs"/>
                      </a:endParaRPr>
                    </a:p>
                    <a:p>
                      <a:pPr marL="0" algn="l" defTabSz="1088776" rtl="0" eaLnBrk="1" latinLnBrk="0" hangingPunct="1"/>
                      <a:r>
                        <a:rPr lang="zh-CN" altLang="en-US" sz="1400" b="0" kern="1200" dirty="0">
                          <a:solidFill>
                            <a:schemeClr val="tx1"/>
                          </a:solidFill>
                          <a:latin typeface="+mn-ea"/>
                          <a:ea typeface="+mn-ea"/>
                          <a:cs typeface="+mn-cs"/>
                        </a:rPr>
                        <a:t>快要面世了！静候佳音吧</a:t>
                      </a:r>
                      <a:r>
                        <a:rPr lang="en-US" altLang="zh-CN" sz="1400" b="0" kern="1200" dirty="0">
                          <a:solidFill>
                            <a:schemeClr val="tx1"/>
                          </a:solidFill>
                          <a:latin typeface="+mn-ea"/>
                          <a:ea typeface="+mn-ea"/>
                          <a:cs typeface="+mn-cs"/>
                        </a:rPr>
                        <a:t>!</a:t>
                      </a:r>
                      <a:endParaRPr lang="zh-CN" altLang="en-US" sz="1400" b="0" kern="1200" dirty="0">
                        <a:solidFill>
                          <a:schemeClr val="tx1"/>
                        </a:solidFill>
                        <a:latin typeface="+mn-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1012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9028" y="261442"/>
            <a:ext cx="11088000" cy="539876"/>
          </a:xfrm>
        </p:spPr>
        <p:txBody>
          <a:bodyPr>
            <a:noAutofit/>
          </a:bodyPr>
          <a:lstStyle/>
          <a:p>
            <a:r>
              <a:rPr lang="en-US" altLang="zh-CN" sz="3400" dirty="0">
                <a:latin typeface="微软雅黑" panose="020B0503020204020204" pitchFamily="34" charset="-122"/>
                <a:ea typeface="微软雅黑" panose="020B0503020204020204" pitchFamily="34" charset="-122"/>
              </a:rPr>
              <a:t>C++11</a:t>
            </a:r>
            <a:r>
              <a:rPr lang="zh-CN" altLang="en-US" sz="3400" dirty="0">
                <a:latin typeface="微软雅黑" panose="020B0503020204020204" pitchFamily="34" charset="-122"/>
                <a:ea typeface="微软雅黑" panose="020B0503020204020204" pitchFamily="34" charset="-122"/>
              </a:rPr>
              <a:t>新增主要功能</a:t>
            </a:r>
          </a:p>
        </p:txBody>
      </p:sp>
      <p:sp>
        <p:nvSpPr>
          <p:cNvPr id="4" name="内容占位符 3"/>
          <p:cNvSpPr>
            <a:spLocks noGrp="1"/>
          </p:cNvSpPr>
          <p:nvPr>
            <p:ph idx="1"/>
          </p:nvPr>
        </p:nvSpPr>
        <p:spPr>
          <a:xfrm>
            <a:off x="480963" y="1053530"/>
            <a:ext cx="11088000" cy="5402523"/>
          </a:xfrm>
        </p:spPr>
        <p:txBody>
          <a:bodyPr>
            <a:normAutofit/>
          </a:bodyPr>
          <a:lstStyle/>
          <a:p>
            <a:r>
              <a:rPr lang="zh-CN" altLang="en-US" sz="2000" dirty="0"/>
              <a:t>智能指针</a:t>
            </a:r>
          </a:p>
          <a:p>
            <a:r>
              <a:rPr lang="en-US" altLang="zh-CN" sz="2000" dirty="0"/>
              <a:t>Lambda</a:t>
            </a:r>
            <a:r>
              <a:rPr lang="zh-CN" altLang="en-US" sz="2000" dirty="0"/>
              <a:t>表达式</a:t>
            </a:r>
          </a:p>
          <a:p>
            <a:r>
              <a:rPr lang="zh-CN" altLang="en-US" sz="2000" dirty="0"/>
              <a:t>类型推导</a:t>
            </a:r>
          </a:p>
          <a:p>
            <a:r>
              <a:rPr lang="en-US" altLang="zh-CN" sz="2000" dirty="0" err="1"/>
              <a:t>nullptr</a:t>
            </a:r>
            <a:r>
              <a:rPr lang="zh-CN" altLang="en-US" sz="2000" dirty="0"/>
              <a:t>关键字</a:t>
            </a:r>
          </a:p>
          <a:p>
            <a:r>
              <a:rPr lang="zh-CN" altLang="en-US" sz="2000" dirty="0"/>
              <a:t>就地初始化和列表初始化</a:t>
            </a:r>
          </a:p>
          <a:p>
            <a:r>
              <a:rPr lang="zh-CN" altLang="en-US" sz="2000" dirty="0"/>
              <a:t>基于范围的循环</a:t>
            </a:r>
          </a:p>
          <a:p>
            <a:r>
              <a:rPr lang="en-US" altLang="zh-CN" sz="2000" dirty="0" err="1"/>
              <a:t>constexpr</a:t>
            </a:r>
            <a:r>
              <a:rPr lang="zh-CN" altLang="en-US" sz="2000" dirty="0"/>
              <a:t>关键字</a:t>
            </a:r>
          </a:p>
          <a:p>
            <a:r>
              <a:rPr lang="en-US" altLang="zh-CN" sz="2000" dirty="0"/>
              <a:t>override</a:t>
            </a:r>
            <a:r>
              <a:rPr lang="zh-CN" altLang="en-US" sz="2000" dirty="0"/>
              <a:t>和</a:t>
            </a:r>
            <a:r>
              <a:rPr lang="en-US" altLang="zh-CN" sz="2000" dirty="0"/>
              <a:t>final</a:t>
            </a:r>
            <a:r>
              <a:rPr lang="zh-CN" altLang="en-US" sz="2000" dirty="0"/>
              <a:t>关键字</a:t>
            </a:r>
          </a:p>
          <a:p>
            <a:r>
              <a:rPr lang="en-US" altLang="zh-CN" sz="2000" dirty="0"/>
              <a:t>default</a:t>
            </a:r>
            <a:r>
              <a:rPr lang="zh-CN" altLang="en-US" sz="2000" dirty="0"/>
              <a:t>和</a:t>
            </a:r>
            <a:r>
              <a:rPr lang="en-US" altLang="zh-CN" sz="2000" dirty="0"/>
              <a:t>delete</a:t>
            </a:r>
            <a:r>
              <a:rPr lang="zh-CN" altLang="en-US" sz="2000" dirty="0"/>
              <a:t>关键字</a:t>
            </a:r>
          </a:p>
          <a:p>
            <a:r>
              <a:rPr lang="en-US" altLang="zh-CN" sz="2000" dirty="0"/>
              <a:t>using</a:t>
            </a:r>
            <a:r>
              <a:rPr lang="zh-CN" altLang="en-US" sz="2000" dirty="0"/>
              <a:t>和</a:t>
            </a:r>
            <a:r>
              <a:rPr lang="en-US" altLang="zh-CN" sz="2000" dirty="0" err="1"/>
              <a:t>typedef</a:t>
            </a:r>
            <a:r>
              <a:rPr lang="zh-CN" altLang="en-US" sz="2000" dirty="0"/>
              <a:t>关键字</a:t>
            </a:r>
          </a:p>
          <a:p>
            <a:r>
              <a:rPr lang="zh-CN" altLang="en-US" sz="2000" dirty="0"/>
              <a:t>其它</a:t>
            </a:r>
            <a:r>
              <a:rPr lang="en-US" altLang="zh-CN" sz="2000" dirty="0"/>
              <a:t>(</a:t>
            </a:r>
            <a:r>
              <a:rPr lang="zh-CN" altLang="en-US" sz="2000" dirty="0"/>
              <a:t>右值引用，</a:t>
            </a:r>
            <a:r>
              <a:rPr lang="en-US" altLang="zh-CN" sz="2000" dirty="0"/>
              <a:t>move</a:t>
            </a:r>
            <a:r>
              <a:rPr lang="zh-CN" altLang="en-US" sz="2000" dirty="0"/>
              <a:t>语义，模板变长参数，模板别名等</a:t>
            </a:r>
            <a:r>
              <a:rPr lang="en-US" altLang="zh-CN" sz="2000" dirty="0"/>
              <a:t>)</a:t>
            </a:r>
            <a:endParaRPr lang="zh-CN" altLang="en-US" sz="2000" dirty="0"/>
          </a:p>
        </p:txBody>
      </p:sp>
    </p:spTree>
    <p:extLst>
      <p:ext uri="{BB962C8B-B14F-4D97-AF65-F5344CB8AC3E}">
        <p14:creationId xmlns:p14="http://schemas.microsoft.com/office/powerpoint/2010/main" val="384934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193" y="155612"/>
            <a:ext cx="10518034" cy="911436"/>
          </a:xfrm>
        </p:spPr>
        <p:txBody>
          <a:bodyPr/>
          <a:lstStyle/>
          <a:p>
            <a:r>
              <a:rPr lang="zh-CN" altLang="en-US" sz="3400" dirty="0">
                <a:latin typeface="微软雅黑" panose="020B0503020204020204" pitchFamily="34" charset="-122"/>
                <a:ea typeface="微软雅黑" panose="020B0503020204020204" pitchFamily="34" charset="-122"/>
              </a:rPr>
              <a:t>类型推导（</a:t>
            </a:r>
            <a:r>
              <a:rPr lang="en-US" altLang="zh-CN" sz="3400" dirty="0">
                <a:latin typeface="微软雅黑" panose="020B0503020204020204" pitchFamily="34" charset="-122"/>
                <a:ea typeface="微软雅黑" panose="020B0503020204020204" pitchFamily="34" charset="-122"/>
              </a:rPr>
              <a:t>auto</a:t>
            </a:r>
            <a:r>
              <a:rPr lang="zh-CN" altLang="en-US" sz="3400" dirty="0">
                <a:latin typeface="微软雅黑" panose="020B0503020204020204" pitchFamily="34" charset="-122"/>
                <a:ea typeface="微软雅黑" panose="020B0503020204020204" pitchFamily="34" charset="-122"/>
              </a:rPr>
              <a:t>）</a:t>
            </a:r>
            <a:endParaRPr lang="en-US" sz="3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8955" y="1054048"/>
            <a:ext cx="10945216" cy="2169825"/>
          </a:xfrm>
          <a:prstGeom prst="rect">
            <a:avLst/>
          </a:prstGeom>
        </p:spPr>
        <p:txBody>
          <a:bodyPr wrap="square">
            <a:spAutoFit/>
          </a:bodyPr>
          <a:lstStyle>
            <a:defPPr>
              <a:defRPr lang="zh-CN"/>
            </a:defPPr>
            <a:lvl1pPr>
              <a:defRPr>
                <a:latin typeface="+mn-ea"/>
                <a:ea typeface="+mn-ea"/>
              </a:defRPr>
            </a:lvl1pPr>
          </a:lstStyle>
          <a:p>
            <a:pPr>
              <a:lnSpc>
                <a:spcPct val="150000"/>
              </a:lnSpc>
            </a:pPr>
            <a:r>
              <a:rPr lang="zh-CN" altLang="en-US" b="1" dirty="0"/>
              <a:t>现代</a:t>
            </a:r>
            <a:r>
              <a:rPr lang="en-US" altLang="zh-CN" b="1" dirty="0"/>
              <a:t>C++</a:t>
            </a:r>
            <a:r>
              <a:rPr lang="zh-CN" altLang="en-US" b="1" dirty="0"/>
              <a:t>的</a:t>
            </a:r>
            <a:r>
              <a:rPr lang="en-US" b="1" dirty="0"/>
              <a:t>auto</a:t>
            </a:r>
            <a:r>
              <a:rPr lang="zh-CN" altLang="en-US" b="1" dirty="0"/>
              <a:t>：</a:t>
            </a:r>
            <a:endParaRPr lang="en-US" b="1" dirty="0"/>
          </a:p>
          <a:p>
            <a:pPr marL="285750" indent="-285750">
              <a:lnSpc>
                <a:spcPct val="150000"/>
              </a:lnSpc>
              <a:buFont typeface="Wingdings" panose="05000000000000000000" pitchFamily="2" charset="2"/>
              <a:buChar char="ü"/>
            </a:pPr>
            <a:r>
              <a:rPr lang="en-US" altLang="zh-CN" dirty="0"/>
              <a:t>auto</a:t>
            </a:r>
            <a:r>
              <a:rPr lang="zh-CN" altLang="en-US" dirty="0"/>
              <a:t>在</a:t>
            </a:r>
            <a:r>
              <a:rPr lang="en-US" altLang="zh-CN" dirty="0"/>
              <a:t>C++11</a:t>
            </a:r>
            <a:r>
              <a:rPr lang="zh-CN" altLang="en-US" dirty="0"/>
              <a:t>中是一个类型的占位符，通知编译器去根据初始化代码推断所声明变量的真实类型。各种作用域内声明变量都可以用到它：</a:t>
            </a:r>
            <a:endParaRPr lang="en-US" altLang="zh-CN" dirty="0"/>
          </a:p>
          <a:p>
            <a:pPr marL="285750" indent="-285750">
              <a:lnSpc>
                <a:spcPct val="150000"/>
              </a:lnSpc>
              <a:buFont typeface="Wingdings" panose="05000000000000000000" pitchFamily="2" charset="2"/>
              <a:buChar char="ü"/>
            </a:pPr>
            <a:r>
              <a:rPr lang="zh-CN" altLang="en-US" dirty="0"/>
              <a:t>使用</a:t>
            </a:r>
            <a:r>
              <a:rPr lang="en-US" altLang="zh-CN" dirty="0"/>
              <a:t>auto</a:t>
            </a:r>
            <a:r>
              <a:rPr lang="zh-CN" altLang="en-US" dirty="0"/>
              <a:t>通常可编写的代码更简洁。</a:t>
            </a:r>
            <a:endParaRPr lang="en-US" altLang="en-US" dirty="0"/>
          </a:p>
          <a:p>
            <a:pPr marL="285750" indent="-285750">
              <a:lnSpc>
                <a:spcPct val="150000"/>
              </a:lnSpc>
              <a:buFont typeface="Wingdings" panose="05000000000000000000" pitchFamily="2" charset="2"/>
              <a:buChar char="ü"/>
            </a:pPr>
            <a:endParaRPr lang="en-US" dirty="0"/>
          </a:p>
        </p:txBody>
      </p:sp>
      <p:sp>
        <p:nvSpPr>
          <p:cNvPr id="11" name="矩形 10"/>
          <p:cNvSpPr/>
          <p:nvPr/>
        </p:nvSpPr>
        <p:spPr>
          <a:xfrm>
            <a:off x="480963" y="3522005"/>
            <a:ext cx="6097411" cy="1200607"/>
          </a:xfrm>
          <a:prstGeom prst="rect">
            <a:avLst/>
          </a:prstGeom>
        </p:spPr>
        <p:txBody>
          <a:bodyPr>
            <a:spAutoFit/>
          </a:bodyPr>
          <a:lstStyle/>
          <a:p>
            <a:r>
              <a:rPr lang="zh-CN" altLang="en-US" dirty="0">
                <a:solidFill>
                  <a:srgbClr val="0000FF"/>
                </a:solidFill>
                <a:latin typeface="宋体" panose="02010600030101010101" pitchFamily="2" charset="-122"/>
                <a:ea typeface="宋体" panose="02010600030101010101" pitchFamily="2" charset="-122"/>
              </a:rPr>
              <a:t>示例：</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auto </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 42;        // </a:t>
            </a:r>
            <a:r>
              <a:rPr lang="en-US" dirty="0" err="1">
                <a:solidFill>
                  <a:srgbClr val="0000FF"/>
                </a:solidFill>
                <a:latin typeface="宋体" panose="02010600030101010101" pitchFamily="2" charset="-122"/>
                <a:ea typeface="宋体" panose="02010600030101010101" pitchFamily="2" charset="-122"/>
              </a:rPr>
              <a:t>i</a:t>
            </a:r>
            <a:r>
              <a:rPr lang="en-US" dirty="0">
                <a:solidFill>
                  <a:srgbClr val="0000FF"/>
                </a:solidFill>
                <a:latin typeface="宋体" panose="02010600030101010101" pitchFamily="2" charset="-122"/>
                <a:ea typeface="宋体" panose="02010600030101010101" pitchFamily="2" charset="-122"/>
              </a:rPr>
              <a:t> is an int</a:t>
            </a:r>
            <a:br>
              <a:rPr lang="en-US" dirty="0">
                <a:solidFill>
                  <a:srgbClr val="0000FF"/>
                </a:solidFill>
                <a:latin typeface="宋体" panose="02010600030101010101" pitchFamily="2" charset="-122"/>
                <a:ea typeface="宋体" panose="02010600030101010101" pitchFamily="2" charset="-122"/>
              </a:rPr>
            </a:br>
            <a:r>
              <a:rPr lang="en-US" dirty="0">
                <a:solidFill>
                  <a:srgbClr val="0000FF"/>
                </a:solidFill>
                <a:latin typeface="宋体" panose="02010600030101010101" pitchFamily="2" charset="-122"/>
                <a:ea typeface="宋体" panose="02010600030101010101" pitchFamily="2" charset="-122"/>
              </a:rPr>
              <a:t>auto l = 42LL;      // l is a long long</a:t>
            </a:r>
            <a:br>
              <a:rPr lang="en-US" dirty="0">
                <a:solidFill>
                  <a:srgbClr val="0000FF"/>
                </a:solidFill>
                <a:latin typeface="宋体" panose="02010600030101010101" pitchFamily="2" charset="-122"/>
                <a:ea typeface="宋体" panose="02010600030101010101" pitchFamily="2" charset="-122"/>
              </a:rPr>
            </a:br>
            <a:r>
              <a:rPr lang="en-US" dirty="0">
                <a:solidFill>
                  <a:srgbClr val="0000FF"/>
                </a:solidFill>
                <a:latin typeface="宋体" panose="02010600030101010101" pitchFamily="2" charset="-122"/>
                <a:ea typeface="宋体" panose="02010600030101010101" pitchFamily="2" charset="-122"/>
              </a:rPr>
              <a:t>auto p = new foo(); // p is a foo*</a:t>
            </a:r>
          </a:p>
        </p:txBody>
      </p:sp>
    </p:spTree>
    <p:extLst>
      <p:ext uri="{BB962C8B-B14F-4D97-AF65-F5344CB8AC3E}">
        <p14:creationId xmlns:p14="http://schemas.microsoft.com/office/powerpoint/2010/main" val="378868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1193" y="155612"/>
            <a:ext cx="10518034" cy="911436"/>
          </a:xfrm>
        </p:spPr>
        <p:txBody>
          <a:bodyPr>
            <a:normAutofit/>
          </a:bodyPr>
          <a:lstStyle/>
          <a:p>
            <a:r>
              <a:rPr lang="zh-CN" altLang="en-US" sz="3400" dirty="0">
                <a:latin typeface="微软雅黑" panose="020B0503020204020204" pitchFamily="34" charset="-122"/>
                <a:ea typeface="微软雅黑" panose="020B0503020204020204" pitchFamily="34" charset="-122"/>
              </a:rPr>
              <a:t>类型推导（</a:t>
            </a:r>
            <a:r>
              <a:rPr lang="en-US" altLang="zh-CN" sz="3400" dirty="0">
                <a:latin typeface="微软雅黑" panose="020B0503020204020204" pitchFamily="34" charset="-122"/>
                <a:ea typeface="微软雅黑" panose="020B0503020204020204" pitchFamily="34" charset="-122"/>
              </a:rPr>
              <a:t>auto</a:t>
            </a:r>
            <a:r>
              <a:rPr lang="zh-CN" altLang="en-US" sz="3400" dirty="0">
                <a:latin typeface="微软雅黑" panose="020B0503020204020204" pitchFamily="34" charset="-122"/>
                <a:ea typeface="微软雅黑" panose="020B0503020204020204" pitchFamily="34" charset="-122"/>
              </a:rPr>
              <a:t>）</a:t>
            </a:r>
            <a:endParaRPr lang="en-US" sz="3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65985" y="1552281"/>
            <a:ext cx="6191642" cy="1754326"/>
          </a:xfrm>
          <a:prstGeom prst="rect">
            <a:avLst/>
          </a:prstGeom>
        </p:spPr>
        <p:txBody>
          <a:bodyPr wrap="square">
            <a:spAutoFit/>
          </a:bodyPr>
          <a:lstStyle>
            <a:defPPr>
              <a:defRPr lang="zh-CN"/>
            </a:defPPr>
            <a:lvl1pPr>
              <a:defRPr>
                <a:latin typeface="+mn-ea"/>
                <a:ea typeface="+mn-ea"/>
              </a:defRPr>
            </a:lvl1pPr>
          </a:lstStyle>
          <a:p>
            <a:r>
              <a:rPr lang="sv-SE" dirty="0">
                <a:solidFill>
                  <a:srgbClr val="0000FF"/>
                </a:solidFill>
                <a:latin typeface="宋体" panose="02010600030101010101" pitchFamily="2" charset="-122"/>
                <a:ea typeface="宋体" panose="02010600030101010101" pitchFamily="2" charset="-122"/>
              </a:rPr>
              <a:t>vector&lt;int&gt; iv{ 5, 4, 3, 2, 1 };</a:t>
            </a:r>
            <a:endParaRPr lang="en-US" dirty="0">
              <a:solidFill>
                <a:srgbClr val="0000FF"/>
              </a:solidFill>
              <a:latin typeface="宋体" panose="02010600030101010101" pitchFamily="2" charset="-122"/>
              <a:ea typeface="宋体" panose="02010600030101010101" pitchFamily="2" charset="-122"/>
            </a:endParaRPr>
          </a:p>
          <a:p>
            <a:r>
              <a:rPr lang="en-US" dirty="0">
                <a:solidFill>
                  <a:srgbClr val="0000FF"/>
                </a:solidFill>
                <a:latin typeface="宋体" panose="02010600030101010101" pitchFamily="2" charset="-122"/>
                <a:ea typeface="宋体" panose="02010600030101010101" pitchFamily="2" charset="-122"/>
              </a:rPr>
              <a:t>for (</a:t>
            </a:r>
            <a:r>
              <a:rPr lang="en-US" altLang="zh-CN" dirty="0">
                <a:solidFill>
                  <a:srgbClr val="0000FF"/>
                </a:solidFill>
                <a:latin typeface="宋体" panose="02010600030101010101" pitchFamily="2" charset="-122"/>
                <a:ea typeface="宋体" panose="02010600030101010101" pitchFamily="2" charset="-122"/>
              </a:rPr>
              <a:t>vector&lt;</a:t>
            </a:r>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&gt;::iterator it</a:t>
            </a:r>
            <a:r>
              <a:rPr lang="en-US" dirty="0">
                <a:solidFill>
                  <a:srgbClr val="0000FF"/>
                </a:solidFill>
                <a:latin typeface="宋体" panose="02010600030101010101" pitchFamily="2" charset="-122"/>
                <a:ea typeface="宋体" panose="02010600030101010101" pitchFamily="2" charset="-122"/>
              </a:rPr>
              <a:t> = </a:t>
            </a:r>
            <a:r>
              <a:rPr lang="en-US" dirty="0" err="1">
                <a:solidFill>
                  <a:srgbClr val="0000FF"/>
                </a:solidFill>
                <a:latin typeface="宋体" panose="02010600030101010101" pitchFamily="2" charset="-122"/>
                <a:ea typeface="宋体" panose="02010600030101010101" pitchFamily="2" charset="-122"/>
              </a:rPr>
              <a:t>iv.begin</a:t>
            </a:r>
            <a:r>
              <a:rPr lang="en-US" dirty="0">
                <a:solidFill>
                  <a:srgbClr val="0000FF"/>
                </a:solidFill>
                <a:latin typeface="宋体" panose="02010600030101010101" pitchFamily="2" charset="-122"/>
                <a:ea typeface="宋体" panose="02010600030101010101" pitchFamily="2" charset="-122"/>
              </a:rPr>
              <a:t>(); it != </a:t>
            </a:r>
            <a:r>
              <a:rPr lang="en-US" dirty="0" err="1">
                <a:solidFill>
                  <a:srgbClr val="0000FF"/>
                </a:solidFill>
                <a:latin typeface="宋体" panose="02010600030101010101" pitchFamily="2" charset="-122"/>
                <a:ea typeface="宋体" panose="02010600030101010101" pitchFamily="2" charset="-122"/>
              </a:rPr>
              <a:t>iv.end</a:t>
            </a:r>
            <a:r>
              <a:rPr lang="en-US" dirty="0">
                <a:solidFill>
                  <a:srgbClr val="0000FF"/>
                </a:solidFill>
                <a:latin typeface="宋体" panose="02010600030101010101" pitchFamily="2" charset="-122"/>
                <a:ea typeface="宋体" panose="02010600030101010101" pitchFamily="2" charset="-122"/>
              </a:rPr>
              <a:t>(); ++it)</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cout</a:t>
            </a:r>
            <a:r>
              <a:rPr lang="en-US" dirty="0">
                <a:solidFill>
                  <a:srgbClr val="0000FF"/>
                </a:solidFill>
                <a:latin typeface="宋体" panose="02010600030101010101" pitchFamily="2" charset="-122"/>
                <a:ea typeface="宋体" panose="02010600030101010101" pitchFamily="2" charset="-122"/>
              </a:rPr>
              <a:t> &lt;&lt; *it &lt;&lt; </a:t>
            </a:r>
            <a:r>
              <a:rPr lang="en-US" dirty="0" err="1">
                <a:solidFill>
                  <a:srgbClr val="0000FF"/>
                </a:solidFill>
                <a:latin typeface="宋体" panose="02010600030101010101" pitchFamily="2" charset="-122"/>
                <a:ea typeface="宋体" panose="02010600030101010101" pitchFamily="2" charset="-122"/>
              </a:rPr>
              <a:t>endl</a:t>
            </a:r>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a:t>
            </a:r>
          </a:p>
        </p:txBody>
      </p:sp>
      <p:sp>
        <p:nvSpPr>
          <p:cNvPr id="8" name="文本框 7"/>
          <p:cNvSpPr txBox="1"/>
          <p:nvPr/>
        </p:nvSpPr>
        <p:spPr>
          <a:xfrm>
            <a:off x="6457627" y="1603699"/>
            <a:ext cx="5976664" cy="1477328"/>
          </a:xfrm>
          <a:prstGeom prst="rect">
            <a:avLst/>
          </a:prstGeom>
        </p:spPr>
        <p:txBody>
          <a:bodyPr wrap="square">
            <a:spAutoFit/>
          </a:bodyPr>
          <a:lstStyle>
            <a:defPPr>
              <a:defRPr lang="zh-CN"/>
            </a:defPPr>
            <a:lvl1pPr>
              <a:defRPr>
                <a:latin typeface="+mn-ea"/>
                <a:ea typeface="+mn-ea"/>
              </a:defRPr>
            </a:lvl1pPr>
          </a:lstStyle>
          <a:p>
            <a:r>
              <a:rPr lang="sv-SE" dirty="0">
                <a:solidFill>
                  <a:srgbClr val="0000FF"/>
                </a:solidFill>
                <a:latin typeface="宋体" panose="02010600030101010101" pitchFamily="2" charset="-122"/>
                <a:ea typeface="宋体" panose="02010600030101010101" pitchFamily="2" charset="-122"/>
              </a:rPr>
              <a:t>vector&lt;int&gt; iv{ 5, 4, 3, 2, 1 };</a:t>
            </a:r>
          </a:p>
          <a:p>
            <a:r>
              <a:rPr lang="en-US" dirty="0">
                <a:solidFill>
                  <a:srgbClr val="0000FF"/>
                </a:solidFill>
                <a:latin typeface="宋体" panose="02010600030101010101" pitchFamily="2" charset="-122"/>
                <a:ea typeface="宋体" panose="02010600030101010101" pitchFamily="2" charset="-122"/>
              </a:rPr>
              <a:t>for (auto it = </a:t>
            </a:r>
            <a:r>
              <a:rPr lang="en-US" dirty="0" err="1">
                <a:solidFill>
                  <a:srgbClr val="0000FF"/>
                </a:solidFill>
                <a:latin typeface="宋体" panose="02010600030101010101" pitchFamily="2" charset="-122"/>
                <a:ea typeface="宋体" panose="02010600030101010101" pitchFamily="2" charset="-122"/>
              </a:rPr>
              <a:t>iv.begin</a:t>
            </a:r>
            <a:r>
              <a:rPr lang="en-US" dirty="0">
                <a:solidFill>
                  <a:srgbClr val="0000FF"/>
                </a:solidFill>
                <a:latin typeface="宋体" panose="02010600030101010101" pitchFamily="2" charset="-122"/>
                <a:ea typeface="宋体" panose="02010600030101010101" pitchFamily="2" charset="-122"/>
              </a:rPr>
              <a:t>(); it != </a:t>
            </a:r>
            <a:r>
              <a:rPr lang="en-US" dirty="0" err="1">
                <a:solidFill>
                  <a:srgbClr val="0000FF"/>
                </a:solidFill>
                <a:latin typeface="宋体" panose="02010600030101010101" pitchFamily="2" charset="-122"/>
                <a:ea typeface="宋体" panose="02010600030101010101" pitchFamily="2" charset="-122"/>
              </a:rPr>
              <a:t>iv.end</a:t>
            </a:r>
            <a:r>
              <a:rPr lang="en-US" dirty="0">
                <a:solidFill>
                  <a:srgbClr val="0000FF"/>
                </a:solidFill>
                <a:latin typeface="宋体" panose="02010600030101010101" pitchFamily="2" charset="-122"/>
                <a:ea typeface="宋体" panose="02010600030101010101" pitchFamily="2" charset="-122"/>
              </a:rPr>
              <a:t>(); ++it)</a:t>
            </a:r>
          </a:p>
          <a:p>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        </a:t>
            </a:r>
            <a:r>
              <a:rPr lang="en-US" dirty="0" err="1">
                <a:solidFill>
                  <a:srgbClr val="0000FF"/>
                </a:solidFill>
                <a:latin typeface="宋体" panose="02010600030101010101" pitchFamily="2" charset="-122"/>
                <a:ea typeface="宋体" panose="02010600030101010101" pitchFamily="2" charset="-122"/>
              </a:rPr>
              <a:t>cout</a:t>
            </a:r>
            <a:r>
              <a:rPr lang="en-US" dirty="0">
                <a:solidFill>
                  <a:srgbClr val="0000FF"/>
                </a:solidFill>
                <a:latin typeface="宋体" panose="02010600030101010101" pitchFamily="2" charset="-122"/>
                <a:ea typeface="宋体" panose="02010600030101010101" pitchFamily="2" charset="-122"/>
              </a:rPr>
              <a:t> &lt;&lt; *it &lt;&lt; </a:t>
            </a:r>
            <a:r>
              <a:rPr lang="en-US" dirty="0" err="1">
                <a:solidFill>
                  <a:srgbClr val="0000FF"/>
                </a:solidFill>
                <a:latin typeface="宋体" panose="02010600030101010101" pitchFamily="2" charset="-122"/>
                <a:ea typeface="宋体" panose="02010600030101010101" pitchFamily="2" charset="-122"/>
              </a:rPr>
              <a:t>endl</a:t>
            </a:r>
            <a:r>
              <a:rPr lang="en-US" dirty="0">
                <a:solidFill>
                  <a:srgbClr val="0000FF"/>
                </a:solidFill>
                <a:latin typeface="宋体" panose="02010600030101010101" pitchFamily="2" charset="-122"/>
                <a:ea typeface="宋体" panose="02010600030101010101" pitchFamily="2" charset="-122"/>
              </a:rPr>
              <a:t>;</a:t>
            </a:r>
          </a:p>
          <a:p>
            <a:r>
              <a:rPr lang="en-US" dirty="0">
                <a:solidFill>
                  <a:srgbClr val="0000FF"/>
                </a:solidFill>
                <a:latin typeface="宋体" panose="02010600030101010101" pitchFamily="2" charset="-122"/>
                <a:ea typeface="宋体" panose="02010600030101010101" pitchFamily="2" charset="-122"/>
              </a:rPr>
              <a:t>}</a:t>
            </a:r>
          </a:p>
        </p:txBody>
      </p:sp>
      <p:sp>
        <p:nvSpPr>
          <p:cNvPr id="9" name="文本框 8"/>
          <p:cNvSpPr txBox="1"/>
          <p:nvPr/>
        </p:nvSpPr>
        <p:spPr>
          <a:xfrm>
            <a:off x="408955" y="4581922"/>
            <a:ext cx="10945216" cy="1754326"/>
          </a:xfrm>
          <a:prstGeom prst="rect">
            <a:avLst/>
          </a:prstGeom>
        </p:spPr>
        <p:txBody>
          <a:bodyPr wrap="square">
            <a:spAutoFit/>
          </a:bodyPr>
          <a:lstStyle>
            <a:defPPr>
              <a:defRPr lang="zh-CN"/>
            </a:defPPr>
            <a:lvl1pPr>
              <a:defRPr>
                <a:latin typeface="+mn-ea"/>
                <a:ea typeface="+mn-ea"/>
              </a:defRPr>
            </a:lvl1pPr>
          </a:lstStyle>
          <a:p>
            <a:pPr>
              <a:lnSpc>
                <a:spcPct val="150000"/>
              </a:lnSpc>
            </a:pPr>
            <a:r>
              <a:rPr lang="en-US" b="1" dirty="0"/>
              <a:t>T</a:t>
            </a:r>
            <a:r>
              <a:rPr lang="en-US" altLang="zh-CN" b="1" dirty="0"/>
              <a:t>ips</a:t>
            </a:r>
            <a:r>
              <a:rPr lang="zh-CN" altLang="en-US" b="1" dirty="0"/>
              <a:t>：</a:t>
            </a:r>
            <a:endParaRPr lang="en-US" altLang="zh-CN" b="1" dirty="0"/>
          </a:p>
          <a:p>
            <a:pPr marL="285750" indent="-285750">
              <a:lnSpc>
                <a:spcPct val="150000"/>
              </a:lnSpc>
              <a:buFont typeface="Wingdings" panose="05000000000000000000" pitchFamily="2" charset="2"/>
              <a:buChar char="ü"/>
            </a:pPr>
            <a:r>
              <a:rPr lang="zh-CN" altLang="en-US" dirty="0"/>
              <a:t>如果想要声明一个引用类型，必须用</a:t>
            </a:r>
            <a:r>
              <a:rPr lang="en-US" altLang="zh-CN" dirty="0"/>
              <a:t>auto&amp;</a:t>
            </a:r>
            <a:r>
              <a:rPr lang="zh-CN" altLang="en-US" dirty="0"/>
              <a:t>，</a:t>
            </a:r>
            <a:endParaRPr lang="en-US" altLang="zh-CN" dirty="0"/>
          </a:p>
          <a:p>
            <a:pPr marL="285750" indent="-285750">
              <a:lnSpc>
                <a:spcPct val="150000"/>
              </a:lnSpc>
              <a:buFont typeface="Wingdings" panose="05000000000000000000" pitchFamily="2" charset="2"/>
              <a:buChar char="ü"/>
            </a:pPr>
            <a:r>
              <a:rPr lang="zh-CN" altLang="en-US" dirty="0"/>
              <a:t>同理，对于指针、</a:t>
            </a:r>
            <a:r>
              <a:rPr lang="en-US" altLang="zh-CN" dirty="0" err="1"/>
              <a:t>const</a:t>
            </a:r>
            <a:r>
              <a:rPr lang="zh-CN" altLang="en-US" dirty="0"/>
              <a:t>、</a:t>
            </a:r>
            <a:r>
              <a:rPr lang="en-US" altLang="zh-CN" dirty="0"/>
              <a:t>volatile</a:t>
            </a:r>
            <a:r>
              <a:rPr lang="zh-CN" altLang="en-US" dirty="0"/>
              <a:t>等修饰符也可以用在</a:t>
            </a:r>
            <a:r>
              <a:rPr lang="en-US" altLang="zh-CN" dirty="0"/>
              <a:t>auto</a:t>
            </a:r>
            <a:r>
              <a:rPr lang="zh-CN" altLang="en-US" dirty="0"/>
              <a:t>上进一步限定类型。详细用法，参见：</a:t>
            </a:r>
            <a:r>
              <a:rPr lang="en-US" altLang="zh-CN" dirty="0"/>
              <a:t>《</a:t>
            </a:r>
            <a:r>
              <a:rPr lang="zh-CN" altLang="en-US" dirty="0">
                <a:hlinkClick r:id="rId2" tooltip=" 深入应用C++11：代码优化与工程级应用 "/>
              </a:rPr>
              <a:t>深入应用</a:t>
            </a:r>
            <a:r>
              <a:rPr lang="en-US" altLang="zh-CN" dirty="0">
                <a:hlinkClick r:id="rId2" tooltip=" 深入应用C++11：代码优化与工程级应用 "/>
              </a:rPr>
              <a:t>C++11</a:t>
            </a:r>
            <a:r>
              <a:rPr lang="zh-CN" altLang="en-US" dirty="0">
                <a:hlinkClick r:id="rId2" tooltip=" 深入应用C++11：代码优化与工程级应用 "/>
              </a:rPr>
              <a:t>：代码优化与工程级应用</a:t>
            </a:r>
            <a:r>
              <a:rPr lang="en-US" altLang="zh-CN" dirty="0"/>
              <a:t>》</a:t>
            </a:r>
            <a:endParaRPr lang="en-US" dirty="0"/>
          </a:p>
        </p:txBody>
      </p:sp>
      <p:sp>
        <p:nvSpPr>
          <p:cNvPr id="10" name="文本框 9"/>
          <p:cNvSpPr txBox="1"/>
          <p:nvPr/>
        </p:nvSpPr>
        <p:spPr>
          <a:xfrm>
            <a:off x="377546" y="1092948"/>
            <a:ext cx="2088232" cy="369332"/>
          </a:xfrm>
          <a:prstGeom prst="rect">
            <a:avLst/>
          </a:prstGeom>
        </p:spPr>
        <p:txBody>
          <a:bodyPr wrap="square">
            <a:spAutoFit/>
          </a:bodyPr>
          <a:lstStyle>
            <a:defPPr>
              <a:defRPr lang="zh-CN"/>
            </a:defPPr>
            <a:lvl1pPr>
              <a:defRPr>
                <a:latin typeface="+mn-ea"/>
                <a:ea typeface="+mn-ea"/>
              </a:defRPr>
            </a:lvl1pPr>
          </a:lstStyle>
          <a:p>
            <a:r>
              <a:rPr lang="zh-CN" altLang="en-US" b="1" dirty="0"/>
              <a:t>传统实现</a:t>
            </a:r>
            <a:endParaRPr lang="en-US" b="1" dirty="0"/>
          </a:p>
        </p:txBody>
      </p:sp>
      <p:sp>
        <p:nvSpPr>
          <p:cNvPr id="11" name="文本框 10"/>
          <p:cNvSpPr txBox="1"/>
          <p:nvPr/>
        </p:nvSpPr>
        <p:spPr>
          <a:xfrm>
            <a:off x="6457627" y="1150707"/>
            <a:ext cx="4465436" cy="369332"/>
          </a:xfrm>
          <a:prstGeom prst="rect">
            <a:avLst/>
          </a:prstGeom>
        </p:spPr>
        <p:txBody>
          <a:bodyPr wrap="square">
            <a:spAutoFit/>
          </a:bodyPr>
          <a:lstStyle>
            <a:defPPr>
              <a:defRPr lang="zh-CN"/>
            </a:defPPr>
            <a:lvl1pPr>
              <a:defRPr>
                <a:latin typeface="+mn-ea"/>
                <a:ea typeface="+mn-ea"/>
              </a:defRPr>
            </a:lvl1pPr>
          </a:lstStyle>
          <a:p>
            <a:r>
              <a:rPr lang="en-US" altLang="zh-CN" b="1" dirty="0"/>
              <a:t>auto</a:t>
            </a:r>
            <a:r>
              <a:rPr lang="zh-CN" altLang="en-US" b="1" dirty="0"/>
              <a:t>实现</a:t>
            </a:r>
            <a:endParaRPr lang="en-US" b="1" dirty="0"/>
          </a:p>
        </p:txBody>
      </p:sp>
    </p:spTree>
    <p:extLst>
      <p:ext uri="{BB962C8B-B14F-4D97-AF65-F5344CB8AC3E}">
        <p14:creationId xmlns:p14="http://schemas.microsoft.com/office/powerpoint/2010/main" val="4206567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23" y="0"/>
            <a:ext cx="10518034" cy="911436"/>
          </a:xfrm>
        </p:spPr>
        <p:txBody>
          <a:bodyPr>
            <a:normAutofit/>
          </a:bodyPr>
          <a:lstStyle/>
          <a:p>
            <a:r>
              <a:rPr lang="zh-CN" altLang="en-US" sz="3400" dirty="0"/>
              <a:t>类型推导：</a:t>
            </a:r>
            <a:r>
              <a:rPr lang="en-US" altLang="zh-CN" sz="3400" dirty="0" err="1"/>
              <a:t>decltpye</a:t>
            </a:r>
            <a:endParaRPr lang="en-US" sz="3400" dirty="0"/>
          </a:p>
        </p:txBody>
      </p:sp>
      <p:sp>
        <p:nvSpPr>
          <p:cNvPr id="5" name="文本框 4"/>
          <p:cNvSpPr txBox="1"/>
          <p:nvPr/>
        </p:nvSpPr>
        <p:spPr>
          <a:xfrm>
            <a:off x="336947" y="728364"/>
            <a:ext cx="11678715" cy="1754326"/>
          </a:xfrm>
          <a:prstGeom prst="rect">
            <a:avLst/>
          </a:prstGeom>
        </p:spPr>
        <p:txBody>
          <a:bodyPr wrap="square">
            <a:spAutoFit/>
          </a:bodyPr>
          <a:lstStyle>
            <a:defPPr>
              <a:defRPr lang="zh-CN"/>
            </a:defPPr>
            <a:lvl1pPr>
              <a:defRPr>
                <a:latin typeface="+mn-ea"/>
                <a:ea typeface="+mn-ea"/>
              </a:defRPr>
            </a:lvl1pPr>
          </a:lstStyle>
          <a:p>
            <a:pPr marL="285750" indent="-285750">
              <a:lnSpc>
                <a:spcPct val="150000"/>
              </a:lnSpc>
              <a:buFont typeface="Wingdings" panose="05000000000000000000" pitchFamily="2" charset="2"/>
              <a:buChar char="ü"/>
            </a:pPr>
            <a:r>
              <a:rPr lang="en-US" altLang="zh-CN" dirty="0" err="1"/>
              <a:t>decltype</a:t>
            </a:r>
            <a:r>
              <a:rPr lang="zh-CN" altLang="en-US" dirty="0"/>
              <a:t>作用于一个表达式，并且返回该表达式的类型</a:t>
            </a:r>
            <a:endParaRPr lang="en-US" altLang="zh-CN" dirty="0"/>
          </a:p>
          <a:p>
            <a:pPr marL="285750" indent="-285750">
              <a:lnSpc>
                <a:spcPct val="150000"/>
              </a:lnSpc>
              <a:buFont typeface="Wingdings" panose="05000000000000000000" pitchFamily="2" charset="2"/>
              <a:buChar char="ü"/>
            </a:pPr>
            <a:r>
              <a:rPr lang="en-US" altLang="zh-CN" dirty="0"/>
              <a:t>auto</a:t>
            </a:r>
            <a:r>
              <a:rPr lang="zh-CN" altLang="en-US" dirty="0"/>
              <a:t>可以解决部分问题，例如：我们仅仅需要定义一个与表达式 </a:t>
            </a:r>
            <a:r>
              <a:rPr lang="en-US" altLang="zh-CN" dirty="0" err="1"/>
              <a:t>a+b</a:t>
            </a:r>
            <a:r>
              <a:rPr lang="en-US" altLang="zh-CN" dirty="0"/>
              <a:t> </a:t>
            </a:r>
            <a:r>
              <a:rPr lang="zh-CN" altLang="en-US" dirty="0"/>
              <a:t>的类型相同的变量，但是，又不希望将表达式</a:t>
            </a:r>
            <a:r>
              <a:rPr lang="en-US" altLang="zh-CN" dirty="0" err="1"/>
              <a:t>a+b</a:t>
            </a:r>
            <a:r>
              <a:rPr lang="zh-CN" altLang="en-US" dirty="0"/>
              <a:t>的值赋值给定义的变量，我们希望赋另外一个值（或者是仅仅定义变量而不赋值）。 这就用到类型说明符 </a:t>
            </a:r>
            <a:r>
              <a:rPr lang="en-US" altLang="zh-CN" dirty="0" err="1"/>
              <a:t>decltype</a:t>
            </a:r>
            <a:r>
              <a:rPr lang="zh-CN" altLang="en-US" dirty="0"/>
              <a:t>。</a:t>
            </a:r>
            <a:endParaRPr lang="en-US" altLang="zh-CN" dirty="0"/>
          </a:p>
        </p:txBody>
      </p:sp>
      <p:sp>
        <p:nvSpPr>
          <p:cNvPr id="7" name="Rectangle 3"/>
          <p:cNvSpPr>
            <a:spLocks noChangeArrowheads="1"/>
          </p:cNvSpPr>
          <p:nvPr/>
        </p:nvSpPr>
        <p:spPr bwMode="auto">
          <a:xfrm>
            <a:off x="408955" y="2637706"/>
            <a:ext cx="6840760" cy="1200329"/>
          </a:xfrm>
          <a:prstGeom prst="rect">
            <a:avLst/>
          </a:prstGeom>
        </p:spPr>
        <p:txBody>
          <a:bodyPr wrap="square">
            <a:spAutoFit/>
          </a:bodyPr>
          <a:lstStyle/>
          <a:p>
            <a:r>
              <a:rPr lang="zh-CN" altLang="en-US" dirty="0">
                <a:solidFill>
                  <a:srgbClr val="0000FF"/>
                </a:solidFill>
                <a:latin typeface="宋体" panose="02010600030101010101" pitchFamily="2" charset="-122"/>
                <a:ea typeface="宋体" panose="02010600030101010101" pitchFamily="2" charset="-122"/>
              </a:rPr>
              <a:t>示例：</a:t>
            </a:r>
            <a:endParaRPr lang="en-US" altLang="zh-CN" dirty="0">
              <a:solidFill>
                <a:srgbClr val="0000FF"/>
              </a:solidFill>
              <a:latin typeface="宋体" panose="02010600030101010101" pitchFamily="2" charset="-122"/>
              <a:ea typeface="宋体" panose="02010600030101010101" pitchFamily="2" charset="-122"/>
            </a:endParaRPr>
          </a:p>
          <a:p>
            <a:r>
              <a:rPr lang="zh-CN" altLang="zh-CN" dirty="0">
                <a:solidFill>
                  <a:srgbClr val="0000FF"/>
                </a:solidFill>
                <a:latin typeface="宋体" panose="02010600030101010101" pitchFamily="2" charset="-122"/>
                <a:ea typeface="宋体" panose="02010600030101010101" pitchFamily="2" charset="-122"/>
              </a:rPr>
              <a:t>int a = 10;</a:t>
            </a:r>
          </a:p>
          <a:p>
            <a:r>
              <a:rPr lang="zh-CN" altLang="zh-CN" dirty="0">
                <a:solidFill>
                  <a:srgbClr val="0000FF"/>
                </a:solidFill>
                <a:latin typeface="宋体" panose="02010600030101010101" pitchFamily="2" charset="-122"/>
                <a:ea typeface="宋体" panose="02010600030101010101" pitchFamily="2" charset="-122"/>
              </a:rPr>
              <a:t>int b = 20;</a:t>
            </a:r>
          </a:p>
          <a:p>
            <a:r>
              <a:rPr lang="zh-CN" altLang="zh-CN" dirty="0">
                <a:solidFill>
                  <a:srgbClr val="0000FF"/>
                </a:solidFill>
                <a:latin typeface="宋体" panose="02010600030101010101" pitchFamily="2" charset="-122"/>
                <a:ea typeface="宋体" panose="02010600030101010101" pitchFamily="2" charset="-122"/>
              </a:rPr>
              <a:t>decltype(a+b) c = 50; // OK c的类型就是 a+b 的类型int</a:t>
            </a:r>
          </a:p>
        </p:txBody>
      </p:sp>
      <p:sp>
        <p:nvSpPr>
          <p:cNvPr id="8" name="文本框 7"/>
          <p:cNvSpPr txBox="1"/>
          <p:nvPr/>
        </p:nvSpPr>
        <p:spPr>
          <a:xfrm>
            <a:off x="336947" y="4365898"/>
            <a:ext cx="11419909" cy="1061829"/>
          </a:xfrm>
          <a:prstGeom prst="rect">
            <a:avLst/>
          </a:prstGeom>
        </p:spPr>
        <p:txBody>
          <a:bodyPr wrap="square">
            <a:spAutoFit/>
          </a:bodyPr>
          <a:lstStyle>
            <a:defPPr>
              <a:defRPr lang="zh-CN"/>
            </a:defPPr>
            <a:lvl1pPr>
              <a:defRPr>
                <a:latin typeface="+mn-ea"/>
                <a:ea typeface="+mn-ea"/>
              </a:defRPr>
            </a:lvl1pPr>
          </a:lstStyle>
          <a:p>
            <a:r>
              <a:rPr lang="en-US" altLang="zh-CN" b="1" dirty="0"/>
              <a:t>Tips:</a:t>
            </a:r>
          </a:p>
          <a:p>
            <a:pPr marL="285750" indent="-285750">
              <a:lnSpc>
                <a:spcPct val="150000"/>
              </a:lnSpc>
              <a:buFont typeface="Wingdings" panose="05000000000000000000" pitchFamily="2" charset="2"/>
              <a:buChar char="ü"/>
            </a:pPr>
            <a:r>
              <a:rPr lang="en-US" altLang="zh-CN" dirty="0"/>
              <a:t> </a:t>
            </a:r>
            <a:r>
              <a:rPr lang="en-US" altLang="zh-CN" dirty="0" err="1"/>
              <a:t>decltype</a:t>
            </a:r>
            <a:r>
              <a:rPr lang="zh-CN" altLang="en-US" dirty="0"/>
              <a:t>应用场景：</a:t>
            </a:r>
            <a:r>
              <a:rPr lang="en-US" altLang="zh-CN" dirty="0"/>
              <a:t> </a:t>
            </a:r>
            <a:r>
              <a:rPr lang="en-US" altLang="zh-CN" dirty="0" err="1"/>
              <a:t>decltype</a:t>
            </a:r>
            <a:r>
              <a:rPr lang="zh-CN" altLang="en-US" dirty="0"/>
              <a:t>通常用于追踪返回类型（复合符号</a:t>
            </a:r>
            <a:r>
              <a:rPr lang="en-US" altLang="zh-CN" dirty="0"/>
              <a:t>-&gt; </a:t>
            </a:r>
            <a:r>
              <a:rPr lang="en-US" altLang="zh-CN" dirty="0" err="1"/>
              <a:t>decltype</a:t>
            </a:r>
            <a:r>
              <a:rPr lang="en-US" altLang="zh-CN" dirty="0"/>
              <a:t> ()</a:t>
            </a:r>
            <a:r>
              <a:rPr lang="zh-CN" altLang="en-US" dirty="0"/>
              <a:t>）：</a:t>
            </a:r>
            <a:endParaRPr lang="en-US" altLang="zh-CN" dirty="0"/>
          </a:p>
          <a:p>
            <a:endParaRPr lang="en-US" altLang="zh-CN" dirty="0"/>
          </a:p>
        </p:txBody>
      </p:sp>
      <p:sp>
        <p:nvSpPr>
          <p:cNvPr id="10" name="Rectangle 3"/>
          <p:cNvSpPr>
            <a:spLocks noChangeArrowheads="1"/>
          </p:cNvSpPr>
          <p:nvPr/>
        </p:nvSpPr>
        <p:spPr bwMode="auto">
          <a:xfrm>
            <a:off x="336947" y="5085978"/>
            <a:ext cx="8136904" cy="1754326"/>
          </a:xfrm>
          <a:prstGeom prst="rect">
            <a:avLst/>
          </a:prstGeom>
        </p:spPr>
        <p:txBody>
          <a:bodyPr wrap="square">
            <a:spAutoFit/>
          </a:bodyPr>
          <a:lstStyle/>
          <a:p>
            <a:r>
              <a:rPr lang="zh-CN" altLang="en-US" dirty="0">
                <a:solidFill>
                  <a:srgbClr val="0000FF"/>
                </a:solidFill>
                <a:latin typeface="宋体" panose="02010600030101010101" pitchFamily="2" charset="-122"/>
                <a:ea typeface="宋体" panose="02010600030101010101" pitchFamily="2" charset="-122"/>
              </a:rPr>
              <a:t>示例：</a:t>
            </a:r>
            <a:endParaRPr lang="en-US" altLang="zh-CN" dirty="0">
              <a:solidFill>
                <a:srgbClr val="0000FF"/>
              </a:solidFill>
              <a:latin typeface="宋体" panose="02010600030101010101" pitchFamily="2" charset="-122"/>
              <a:ea typeface="宋体" panose="02010600030101010101" pitchFamily="2" charset="-122"/>
            </a:endParaRPr>
          </a:p>
          <a:p>
            <a:r>
              <a:rPr lang="en-US" altLang="zh-CN" dirty="0">
                <a:solidFill>
                  <a:srgbClr val="0000FF"/>
                </a:solidFill>
                <a:latin typeface="宋体" panose="02010600030101010101" pitchFamily="2" charset="-122"/>
                <a:ea typeface="宋体" panose="02010600030101010101" pitchFamily="2" charset="-122"/>
              </a:rPr>
              <a:t>template &lt;</a:t>
            </a:r>
            <a:r>
              <a:rPr lang="en-US" altLang="zh-CN" dirty="0" err="1">
                <a:solidFill>
                  <a:srgbClr val="0000FF"/>
                </a:solidFill>
                <a:latin typeface="宋体" panose="02010600030101010101" pitchFamily="2" charset="-122"/>
                <a:ea typeface="宋体" panose="02010600030101010101" pitchFamily="2" charset="-122"/>
              </a:rPr>
              <a:t>typename</a:t>
            </a:r>
            <a:r>
              <a:rPr lang="en-US" altLang="zh-CN" dirty="0">
                <a:solidFill>
                  <a:srgbClr val="0000FF"/>
                </a:solidFill>
                <a:latin typeface="宋体" panose="02010600030101010101" pitchFamily="2" charset="-122"/>
                <a:ea typeface="宋体" panose="02010600030101010101" pitchFamily="2" charset="-122"/>
              </a:rPr>
              <a:t> T1, </a:t>
            </a:r>
            <a:r>
              <a:rPr lang="en-US" altLang="zh-CN" dirty="0" err="1">
                <a:solidFill>
                  <a:srgbClr val="0000FF"/>
                </a:solidFill>
                <a:latin typeface="宋体" panose="02010600030101010101" pitchFamily="2" charset="-122"/>
                <a:ea typeface="宋体" panose="02010600030101010101" pitchFamily="2" charset="-122"/>
              </a:rPr>
              <a:t>typename</a:t>
            </a:r>
            <a:r>
              <a:rPr lang="en-US" altLang="zh-CN" dirty="0">
                <a:solidFill>
                  <a:srgbClr val="0000FF"/>
                </a:solidFill>
                <a:latin typeface="宋体" panose="02010600030101010101" pitchFamily="2" charset="-122"/>
                <a:ea typeface="宋体" panose="02010600030101010101" pitchFamily="2" charset="-122"/>
              </a:rPr>
              <a:t> T2&gt;</a:t>
            </a:r>
          </a:p>
          <a:p>
            <a:r>
              <a:rPr lang="en-US" altLang="zh-CN" dirty="0">
                <a:solidFill>
                  <a:srgbClr val="0000FF"/>
                </a:solidFill>
                <a:latin typeface="宋体" panose="02010600030101010101" pitchFamily="2" charset="-122"/>
                <a:ea typeface="宋体" panose="02010600030101010101" pitchFamily="2" charset="-122"/>
              </a:rPr>
              <a:t>auto sum(T1 &amp;t1, T2 &amp;t2) -&gt;</a:t>
            </a:r>
            <a:r>
              <a:rPr lang="en-US" altLang="zh-CN" dirty="0" err="1">
                <a:solidFill>
                  <a:srgbClr val="0000FF"/>
                </a:solidFill>
                <a:latin typeface="宋体" panose="02010600030101010101" pitchFamily="2" charset="-122"/>
                <a:ea typeface="宋体" panose="02010600030101010101" pitchFamily="2" charset="-122"/>
              </a:rPr>
              <a:t>decltype</a:t>
            </a:r>
            <a:r>
              <a:rPr lang="en-US" altLang="zh-CN" dirty="0">
                <a:solidFill>
                  <a:srgbClr val="0000FF"/>
                </a:solidFill>
                <a:latin typeface="宋体" panose="02010600030101010101" pitchFamily="2" charset="-122"/>
                <a:ea typeface="宋体" panose="02010600030101010101" pitchFamily="2" charset="-122"/>
              </a:rPr>
              <a:t>(t1 + t2) </a:t>
            </a:r>
          </a:p>
          <a:p>
            <a:r>
              <a:rPr lang="en-US" altLang="zh-CN" dirty="0">
                <a:solidFill>
                  <a:srgbClr val="0000FF"/>
                </a:solidFill>
                <a:latin typeface="宋体" panose="02010600030101010101" pitchFamily="2" charset="-122"/>
                <a:ea typeface="宋体" panose="02010600030101010101" pitchFamily="2" charset="-122"/>
              </a:rPr>
              <a:t>{</a:t>
            </a:r>
          </a:p>
          <a:p>
            <a:r>
              <a:rPr lang="en-US" altLang="zh-CN" dirty="0">
                <a:solidFill>
                  <a:srgbClr val="0000FF"/>
                </a:solidFill>
                <a:latin typeface="宋体" panose="02010600030101010101" pitchFamily="2" charset="-122"/>
                <a:ea typeface="宋体" panose="02010600030101010101" pitchFamily="2" charset="-122"/>
              </a:rPr>
              <a:t>  return t1 + t2;</a:t>
            </a:r>
          </a:p>
          <a:p>
            <a:r>
              <a:rPr lang="en-US" altLang="zh-CN" dirty="0">
                <a:solidFill>
                  <a:srgbClr val="0000FF"/>
                </a:solidFill>
                <a:latin typeface="宋体" panose="02010600030101010101" pitchFamily="2" charset="-122"/>
                <a:ea typeface="宋体" panose="02010600030101010101" pitchFamily="2" charset="-122"/>
              </a:rPr>
              <a:t>}</a:t>
            </a:r>
            <a:endParaRPr lang="zh-CN" altLang="zh-CN" dirty="0">
              <a:solidFill>
                <a:srgbClr val="0000FF"/>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06285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3285" y="1453763"/>
            <a:ext cx="4041913" cy="1200329"/>
          </a:xfrm>
          <a:prstGeom prst="rect">
            <a:avLst/>
          </a:prstGeom>
          <a:solidFill>
            <a:schemeClr val="tx1"/>
          </a:solidFill>
        </p:spPr>
        <p:txBody>
          <a:bodyPr wrap="square">
            <a:spAutoFit/>
          </a:bodyPr>
          <a:lstStyle/>
          <a:p>
            <a:r>
              <a:rPr lang="nn-NO" altLang="zh-CN" dirty="0">
                <a:solidFill>
                  <a:srgbClr val="D4D4D4"/>
                </a:solidFill>
                <a:latin typeface="Lucida Console" panose="020B0609040504020204" pitchFamily="49" charset="0"/>
              </a:rPr>
              <a:t>    </a:t>
            </a:r>
            <a:r>
              <a:rPr lang="nn-NO" altLang="zh-CN" dirty="0">
                <a:solidFill>
                  <a:srgbClr val="569CD6"/>
                </a:solidFill>
                <a:latin typeface="Lucida Console" panose="020B0609040504020204" pitchFamily="49" charset="0"/>
              </a:rPr>
              <a:t>int</a:t>
            </a:r>
            <a:r>
              <a:rPr lang="nn-NO" altLang="zh-CN" dirty="0">
                <a:solidFill>
                  <a:srgbClr val="D4D4D4"/>
                </a:solidFill>
                <a:latin typeface="Lucida Console" panose="020B0609040504020204" pitchFamily="49" charset="0"/>
              </a:rPr>
              <a:t> i;</a:t>
            </a:r>
          </a:p>
          <a:p>
            <a:r>
              <a:rPr lang="nn-NO" altLang="zh-CN" dirty="0">
                <a:solidFill>
                  <a:srgbClr val="D4D4D4"/>
                </a:solidFill>
                <a:latin typeface="Lucida Console" panose="020B0609040504020204" pitchFamily="49" charset="0"/>
              </a:rPr>
              <a:t>    </a:t>
            </a:r>
            <a:r>
              <a:rPr lang="nn-NO" altLang="zh-CN" dirty="0">
                <a:solidFill>
                  <a:srgbClr val="C586C0"/>
                </a:solidFill>
                <a:latin typeface="Lucida Console" panose="020B0609040504020204" pitchFamily="49" charset="0"/>
              </a:rPr>
              <a:t>while</a:t>
            </a:r>
            <a:r>
              <a:rPr lang="nn-NO" altLang="zh-CN" dirty="0">
                <a:solidFill>
                  <a:srgbClr val="D4D4D4"/>
                </a:solidFill>
                <a:latin typeface="Lucida Console" panose="020B0609040504020204" pitchFamily="49" charset="0"/>
              </a:rPr>
              <a:t> (i &lt; </a:t>
            </a:r>
            <a:r>
              <a:rPr lang="nn-NO" altLang="zh-CN" dirty="0">
                <a:solidFill>
                  <a:srgbClr val="B5CEA8"/>
                </a:solidFill>
                <a:latin typeface="Lucida Console" panose="020B0609040504020204" pitchFamily="49" charset="0"/>
              </a:rPr>
              <a:t>10</a:t>
            </a:r>
            <a:r>
              <a:rPr lang="nn-NO" altLang="zh-CN" dirty="0">
                <a:solidFill>
                  <a:srgbClr val="D4D4D4"/>
                </a:solidFill>
                <a:latin typeface="Lucida Console" panose="020B0609040504020204" pitchFamily="49" charset="0"/>
              </a:rPr>
              <a:t>) {</a:t>
            </a:r>
          </a:p>
          <a:p>
            <a:r>
              <a:rPr lang="nn-NO" altLang="zh-CN" dirty="0">
                <a:solidFill>
                  <a:srgbClr val="D4D4D4"/>
                </a:solidFill>
                <a:latin typeface="Lucida Console" panose="020B0609040504020204" pitchFamily="49" charset="0"/>
              </a:rPr>
              <a:t>        i++;</a:t>
            </a:r>
          </a:p>
          <a:p>
            <a:r>
              <a:rPr lang="nn-NO" altLang="zh-CN" dirty="0">
                <a:solidFill>
                  <a:srgbClr val="D4D4D4"/>
                </a:solidFill>
                <a:latin typeface="Lucida Console" panose="020B0609040504020204" pitchFamily="49" charset="0"/>
              </a:rPr>
              <a:t>    }</a:t>
            </a:r>
          </a:p>
        </p:txBody>
      </p:sp>
      <p:sp>
        <p:nvSpPr>
          <p:cNvPr id="9" name="矩形 8"/>
          <p:cNvSpPr/>
          <p:nvPr/>
        </p:nvSpPr>
        <p:spPr>
          <a:xfrm>
            <a:off x="645053" y="2872658"/>
            <a:ext cx="413837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忘了初始化变量？使用未初始化变量作为右值是未定义行为。</a:t>
            </a:r>
            <a:endParaRPr lang="en-US" altLang="zh-CN" dirty="0">
              <a:latin typeface="微软雅黑" panose="020B0503020204020204" pitchFamily="34" charset="-122"/>
              <a:ea typeface="微软雅黑" panose="020B0503020204020204" pitchFamily="34" charset="-122"/>
            </a:endParaRPr>
          </a:p>
        </p:txBody>
      </p:sp>
      <p:sp>
        <p:nvSpPr>
          <p:cNvPr id="10" name="矩形 9"/>
          <p:cNvSpPr/>
          <p:nvPr/>
        </p:nvSpPr>
        <p:spPr>
          <a:xfrm>
            <a:off x="5287775" y="1592296"/>
            <a:ext cx="6221265" cy="923330"/>
          </a:xfrm>
          <a:prstGeom prst="rect">
            <a:avLst/>
          </a:prstGeom>
          <a:solidFill>
            <a:schemeClr val="tx1"/>
          </a:solidFill>
        </p:spPr>
        <p:txBody>
          <a:bodyPr wrap="square">
            <a:spAutoFit/>
          </a:bodyPr>
          <a:lstStyle/>
          <a:p>
            <a:r>
              <a:rPr lang="en-US" altLang="zh-CN" dirty="0">
                <a:solidFill>
                  <a:srgbClr val="D4D4D4"/>
                </a:solidFill>
                <a:latin typeface="Lucida Console" panose="020B0609040504020204" pitchFamily="49" charset="0"/>
              </a:rPr>
              <a:t>    map&lt;</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&gt; m;</a:t>
            </a:r>
          </a:p>
          <a:p>
            <a:r>
              <a:rPr lang="en-US" altLang="zh-CN" dirty="0">
                <a:solidFill>
                  <a:srgbClr val="6A9955"/>
                </a:solidFill>
                <a:latin typeface="Lucida Console" panose="020B0609040504020204" pitchFamily="49" charset="0"/>
              </a:rPr>
              <a:t>    // ...</a:t>
            </a:r>
            <a:endParaRPr lang="en-US" altLang="zh-CN" dirty="0">
              <a:solidFill>
                <a:srgbClr val="D4D4D4"/>
              </a:solidFill>
              <a:latin typeface="Lucida Console" panose="020B0609040504020204" pitchFamily="49" charset="0"/>
            </a:endParaRPr>
          </a:p>
          <a:p>
            <a:r>
              <a:rPr lang="en-US" altLang="zh-CN" dirty="0">
                <a:solidFill>
                  <a:srgbClr val="D4D4D4"/>
                </a:solidFill>
                <a:latin typeface="Lucida Console" panose="020B0609040504020204" pitchFamily="49" charset="0"/>
              </a:rPr>
              <a:t>    </a:t>
            </a:r>
            <a:r>
              <a:rPr lang="en-US" altLang="zh-CN" dirty="0">
                <a:solidFill>
                  <a:srgbClr val="4EC9B0"/>
                </a:solidFill>
                <a:latin typeface="Lucida Console" panose="020B0609040504020204" pitchFamily="49" charset="0"/>
              </a:rPr>
              <a:t>map</a:t>
            </a:r>
            <a:r>
              <a:rPr lang="en-US" altLang="zh-CN" dirty="0">
                <a:solidFill>
                  <a:srgbClr val="D4D4D4"/>
                </a:solidFill>
                <a:latin typeface="Lucida Console" panose="020B0609040504020204" pitchFamily="49" charset="0"/>
              </a:rPr>
              <a:t>&lt;</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&gt;::iterator it = </a:t>
            </a:r>
            <a:r>
              <a:rPr lang="en-US" altLang="zh-CN" dirty="0" err="1">
                <a:solidFill>
                  <a:srgbClr val="9CDCFE"/>
                </a:solidFill>
                <a:latin typeface="Lucida Console" panose="020B0609040504020204" pitchFamily="49" charset="0"/>
              </a:rPr>
              <a:t>m</a:t>
            </a:r>
            <a:r>
              <a:rPr lang="en-US" altLang="zh-CN" dirty="0" err="1">
                <a:solidFill>
                  <a:srgbClr val="D4D4D4"/>
                </a:solidFill>
                <a:latin typeface="Lucida Console" panose="020B0609040504020204" pitchFamily="49" charset="0"/>
              </a:rPr>
              <a:t>.</a:t>
            </a:r>
            <a:r>
              <a:rPr lang="en-US" altLang="zh-CN" dirty="0" err="1">
                <a:solidFill>
                  <a:srgbClr val="DCDCAA"/>
                </a:solidFill>
                <a:latin typeface="Lucida Console" panose="020B0609040504020204" pitchFamily="49" charset="0"/>
              </a:rPr>
              <a:t>find</a:t>
            </a:r>
            <a:r>
              <a:rPr lang="en-US" altLang="zh-CN" dirty="0">
                <a:solidFill>
                  <a:srgbClr val="D4D4D4"/>
                </a:solidFill>
                <a:latin typeface="Lucida Console" panose="020B0609040504020204" pitchFamily="49" charset="0"/>
              </a:rPr>
              <a:t>(</a:t>
            </a:r>
            <a:r>
              <a:rPr lang="en-US" altLang="zh-CN" dirty="0">
                <a:solidFill>
                  <a:srgbClr val="B5CEA8"/>
                </a:solidFill>
                <a:latin typeface="Lucida Console" panose="020B0609040504020204" pitchFamily="49" charset="0"/>
              </a:rPr>
              <a:t>1</a:t>
            </a:r>
            <a:r>
              <a:rPr lang="en-US" altLang="zh-CN" dirty="0">
                <a:solidFill>
                  <a:srgbClr val="D4D4D4"/>
                </a:solidFill>
                <a:latin typeface="Lucida Console" panose="020B0609040504020204" pitchFamily="49" charset="0"/>
              </a:rPr>
              <a:t>);</a:t>
            </a:r>
          </a:p>
        </p:txBody>
      </p:sp>
      <p:sp>
        <p:nvSpPr>
          <p:cNvPr id="11" name="矩形 10"/>
          <p:cNvSpPr/>
          <p:nvPr/>
        </p:nvSpPr>
        <p:spPr>
          <a:xfrm>
            <a:off x="6399485" y="2872657"/>
            <a:ext cx="4138374"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类型名字太长，难受</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5840353" y="2181731"/>
            <a:ext cx="3296414" cy="266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5053" y="3824627"/>
            <a:ext cx="4090144" cy="1200329"/>
          </a:xfrm>
          <a:prstGeom prst="rect">
            <a:avLst/>
          </a:prstGeom>
          <a:solidFill>
            <a:schemeClr val="tx1"/>
          </a:solidFill>
        </p:spPr>
        <p:txBody>
          <a:bodyPr wrap="square">
            <a:spAutoFit/>
          </a:bodyPr>
          <a:lstStyle/>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 i = </a:t>
            </a:r>
            <a:r>
              <a:rPr lang="en-US" altLang="zh-CN" dirty="0">
                <a:solidFill>
                  <a:srgbClr val="B5CEA8"/>
                </a:solidFill>
                <a:latin typeface="Lucida Console" panose="020B0609040504020204" pitchFamily="49" charset="0"/>
              </a:rPr>
              <a:t>0</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C586C0"/>
                </a:solidFill>
                <a:latin typeface="Lucida Console" panose="020B0609040504020204" pitchFamily="49" charset="0"/>
              </a:rPr>
              <a:t>while</a:t>
            </a:r>
            <a:r>
              <a:rPr lang="en-US" altLang="zh-CN" dirty="0">
                <a:solidFill>
                  <a:srgbClr val="D4D4D4"/>
                </a:solidFill>
                <a:latin typeface="Lucida Console" panose="020B0609040504020204" pitchFamily="49" charset="0"/>
              </a:rPr>
              <a:t> (i &lt; </a:t>
            </a:r>
            <a:r>
              <a:rPr lang="en-US" altLang="zh-CN" dirty="0">
                <a:solidFill>
                  <a:srgbClr val="B5CEA8"/>
                </a:solidFill>
                <a:latin typeface="Lucida Console" panose="020B0609040504020204" pitchFamily="49" charset="0"/>
              </a:rPr>
              <a:t>10</a:t>
            </a:r>
            <a:r>
              <a:rPr lang="en-US" altLang="zh-CN" dirty="0">
                <a:solidFill>
                  <a:srgbClr val="D4D4D4"/>
                </a:solidFill>
                <a:latin typeface="Lucida Console" panose="020B0609040504020204" pitchFamily="49" charset="0"/>
              </a:rPr>
              <a:t>) {</a:t>
            </a:r>
          </a:p>
          <a:p>
            <a:r>
              <a:rPr lang="en-US" altLang="zh-CN" dirty="0">
                <a:solidFill>
                  <a:srgbClr val="D4D4D4"/>
                </a:solidFill>
                <a:latin typeface="Lucida Console" panose="020B0609040504020204" pitchFamily="49" charset="0"/>
              </a:rPr>
              <a:t>        i++;</a:t>
            </a:r>
          </a:p>
          <a:p>
            <a:r>
              <a:rPr lang="en-US" altLang="zh-CN" dirty="0">
                <a:solidFill>
                  <a:srgbClr val="D4D4D4"/>
                </a:solidFill>
                <a:latin typeface="Lucida Console" panose="020B0609040504020204" pitchFamily="49" charset="0"/>
              </a:rPr>
              <a:t>    }</a:t>
            </a:r>
          </a:p>
        </p:txBody>
      </p:sp>
      <p:sp>
        <p:nvSpPr>
          <p:cNvPr id="14" name="矩形 13"/>
          <p:cNvSpPr/>
          <p:nvPr/>
        </p:nvSpPr>
        <p:spPr>
          <a:xfrm>
            <a:off x="645052" y="5416421"/>
            <a:ext cx="413837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auto</a:t>
            </a:r>
            <a:r>
              <a:rPr lang="zh-CN" altLang="en-US" dirty="0">
                <a:latin typeface="微软雅黑" panose="020B0503020204020204" pitchFamily="34" charset="-122"/>
                <a:ea typeface="微软雅黑" panose="020B0503020204020204" pitchFamily="34" charset="-122"/>
              </a:rPr>
              <a:t>类型，如果不初始化会编译不过</a:t>
            </a:r>
            <a:endParaRPr lang="en-US" altLang="zh-CN" dirty="0">
              <a:latin typeface="微软雅黑" panose="020B0503020204020204" pitchFamily="34" charset="-122"/>
              <a:ea typeface="微软雅黑" panose="020B0503020204020204" pitchFamily="34" charset="-122"/>
            </a:endParaRPr>
          </a:p>
        </p:txBody>
      </p:sp>
      <p:sp>
        <p:nvSpPr>
          <p:cNvPr id="15" name="矩形 14"/>
          <p:cNvSpPr/>
          <p:nvPr/>
        </p:nvSpPr>
        <p:spPr>
          <a:xfrm>
            <a:off x="5287774" y="3824628"/>
            <a:ext cx="4601047" cy="923330"/>
          </a:xfrm>
          <a:prstGeom prst="rect">
            <a:avLst/>
          </a:prstGeom>
          <a:solidFill>
            <a:schemeClr val="tx1"/>
          </a:solidFill>
        </p:spPr>
        <p:txBody>
          <a:bodyPr wrap="square">
            <a:spAutoFit/>
          </a:bodyPr>
          <a:lstStyle/>
          <a:p>
            <a:r>
              <a:rPr lang="en-US" altLang="zh-CN" dirty="0">
                <a:solidFill>
                  <a:srgbClr val="D4D4D4"/>
                </a:solidFill>
                <a:latin typeface="Lucida Console" panose="020B0609040504020204" pitchFamily="49" charset="0"/>
              </a:rPr>
              <a:t>    map&lt;</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&gt; m;</a:t>
            </a:r>
          </a:p>
          <a:p>
            <a:r>
              <a:rPr lang="en-US" altLang="zh-CN" dirty="0">
                <a:solidFill>
                  <a:srgbClr val="6A9955"/>
                </a:solidFill>
                <a:latin typeface="Lucida Console" panose="020B0609040504020204" pitchFamily="49" charset="0"/>
              </a:rPr>
              <a:t>    // ...</a:t>
            </a:r>
            <a:endParaRPr lang="en-US" altLang="zh-CN" dirty="0">
              <a:solidFill>
                <a:srgbClr val="D4D4D4"/>
              </a:solidFill>
              <a:latin typeface="Lucida Console" panose="020B0609040504020204" pitchFamily="49" charset="0"/>
            </a:endParaRPr>
          </a:p>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 it = </a:t>
            </a:r>
            <a:r>
              <a:rPr lang="en-US" altLang="zh-CN" dirty="0" err="1">
                <a:solidFill>
                  <a:srgbClr val="9CDCFE"/>
                </a:solidFill>
                <a:latin typeface="Lucida Console" panose="020B0609040504020204" pitchFamily="49" charset="0"/>
              </a:rPr>
              <a:t>m</a:t>
            </a:r>
            <a:r>
              <a:rPr lang="en-US" altLang="zh-CN" dirty="0" err="1">
                <a:solidFill>
                  <a:srgbClr val="D4D4D4"/>
                </a:solidFill>
                <a:latin typeface="Lucida Console" panose="020B0609040504020204" pitchFamily="49" charset="0"/>
              </a:rPr>
              <a:t>.</a:t>
            </a:r>
            <a:r>
              <a:rPr lang="en-US" altLang="zh-CN" dirty="0" err="1">
                <a:solidFill>
                  <a:srgbClr val="DCDCAA"/>
                </a:solidFill>
                <a:latin typeface="Lucida Console" panose="020B0609040504020204" pitchFamily="49" charset="0"/>
              </a:rPr>
              <a:t>find</a:t>
            </a:r>
            <a:r>
              <a:rPr lang="en-US" altLang="zh-CN" dirty="0">
                <a:solidFill>
                  <a:srgbClr val="D4D4D4"/>
                </a:solidFill>
                <a:latin typeface="Lucida Console" panose="020B0609040504020204" pitchFamily="49" charset="0"/>
              </a:rPr>
              <a:t>(</a:t>
            </a:r>
            <a:r>
              <a:rPr lang="en-US" altLang="zh-CN" dirty="0">
                <a:solidFill>
                  <a:srgbClr val="B5CEA8"/>
                </a:solidFill>
                <a:latin typeface="Lucida Console" panose="020B0609040504020204" pitchFamily="49" charset="0"/>
              </a:rPr>
              <a:t>1</a:t>
            </a:r>
            <a:r>
              <a:rPr lang="en-US" altLang="zh-CN" dirty="0">
                <a:solidFill>
                  <a:srgbClr val="D4D4D4"/>
                </a:solidFill>
                <a:latin typeface="Lucida Console" panose="020B0609040504020204" pitchFamily="49" charset="0"/>
              </a:rPr>
              <a:t>);</a:t>
            </a:r>
          </a:p>
        </p:txBody>
      </p:sp>
      <p:sp>
        <p:nvSpPr>
          <p:cNvPr id="16" name="矩形 15"/>
          <p:cNvSpPr/>
          <p:nvPr/>
        </p:nvSpPr>
        <p:spPr>
          <a:xfrm>
            <a:off x="6248835" y="5325479"/>
            <a:ext cx="3946643"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auto</a:t>
            </a:r>
            <a:r>
              <a:rPr lang="zh-CN" altLang="en-US" dirty="0">
                <a:latin typeface="微软雅黑" panose="020B0503020204020204" pitchFamily="34" charset="-122"/>
                <a:ea typeface="微软雅黑" panose="020B0503020204020204" pitchFamily="34" charset="-122"/>
              </a:rPr>
              <a:t>，简洁明了</a:t>
            </a:r>
            <a:endParaRPr lang="en-US" altLang="zh-CN" dirty="0">
              <a:latin typeface="微软雅黑" panose="020B0503020204020204" pitchFamily="34" charset="-122"/>
              <a:ea typeface="微软雅黑" panose="020B0503020204020204" pitchFamily="34" charset="-122"/>
            </a:endParaRPr>
          </a:p>
        </p:txBody>
      </p:sp>
      <p:sp>
        <p:nvSpPr>
          <p:cNvPr id="18" name="Title 1">
            <a:extLst>
              <a:ext uri="{FF2B5EF4-FFF2-40B4-BE49-F238E27FC236}">
                <a16:creationId xmlns:a16="http://schemas.microsoft.com/office/drawing/2014/main" id="{6892040A-94F3-474F-8198-4204E9168CEC}"/>
              </a:ext>
            </a:extLst>
          </p:cNvPr>
          <p:cNvSpPr txBox="1">
            <a:spLocks/>
          </p:cNvSpPr>
          <p:nvPr/>
        </p:nvSpPr>
        <p:spPr>
          <a:xfrm>
            <a:off x="336947" y="256664"/>
            <a:ext cx="6530237" cy="506086"/>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3400" b="1" dirty="0">
                <a:solidFill>
                  <a:srgbClr val="C00000"/>
                </a:solidFill>
                <a:latin typeface="+mn-ea"/>
                <a:ea typeface="+mn-ea"/>
                <a:cs typeface="+mj-cs"/>
                <a:sym typeface="+mn-lt"/>
              </a:rPr>
              <a:t>auto</a:t>
            </a:r>
            <a:r>
              <a:rPr lang="zh-CN" altLang="en-US" sz="3400" b="1" dirty="0">
                <a:solidFill>
                  <a:srgbClr val="C00000"/>
                </a:solidFill>
                <a:latin typeface="+mn-ea"/>
                <a:ea typeface="+mn-ea"/>
                <a:cs typeface="+mj-cs"/>
                <a:sym typeface="+mn-lt"/>
              </a:rPr>
              <a:t>类型声明</a:t>
            </a:r>
          </a:p>
        </p:txBody>
      </p:sp>
    </p:spTree>
    <p:extLst>
      <p:ext uri="{BB962C8B-B14F-4D97-AF65-F5344CB8AC3E}">
        <p14:creationId xmlns:p14="http://schemas.microsoft.com/office/powerpoint/2010/main" val="922381607"/>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88817" y="1102096"/>
            <a:ext cx="6081330"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auto</a:t>
            </a:r>
            <a:r>
              <a:rPr lang="zh-CN" altLang="en-US" dirty="0">
                <a:latin typeface="微软雅黑" panose="020B0503020204020204" pitchFamily="34" charset="-122"/>
                <a:ea typeface="微软雅黑" panose="020B0503020204020204" pitchFamily="34" charset="-122"/>
              </a:rPr>
              <a:t>可以用于推导函数返回值，前提是函数定义可见。</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3085801" y="1545677"/>
            <a:ext cx="6097411" cy="646331"/>
          </a:xfrm>
          <a:prstGeom prst="rect">
            <a:avLst/>
          </a:prstGeom>
          <a:solidFill>
            <a:schemeClr val="tx1"/>
          </a:solidFill>
        </p:spPr>
        <p:txBody>
          <a:bodyPr>
            <a:spAutoFit/>
          </a:bodyPr>
          <a:lstStyle/>
          <a:p>
            <a:r>
              <a:rPr lang="en-US" altLang="zh-CN" dirty="0">
                <a:solidFill>
                  <a:srgbClr val="569CD6"/>
                </a:solidFill>
                <a:latin typeface="Lucida Console" panose="020B0609040504020204" pitchFamily="49" charset="0"/>
              </a:rPr>
              <a:t>template</a:t>
            </a:r>
            <a:r>
              <a:rPr lang="en-US" altLang="zh-CN" dirty="0">
                <a:solidFill>
                  <a:srgbClr val="D4D4D4"/>
                </a:solidFill>
                <a:latin typeface="Lucida Console" panose="020B0609040504020204" pitchFamily="49" charset="0"/>
              </a:rPr>
              <a:t>&lt;</a:t>
            </a:r>
            <a:r>
              <a:rPr lang="en-US" altLang="zh-CN" dirty="0" err="1">
                <a:solidFill>
                  <a:srgbClr val="569CD6"/>
                </a:solidFill>
                <a:latin typeface="Lucida Console" panose="020B0609040504020204" pitchFamily="49" charset="0"/>
              </a:rPr>
              <a:t>typename</a:t>
            </a:r>
            <a:r>
              <a:rPr lang="en-US" altLang="zh-CN" dirty="0">
                <a:solidFill>
                  <a:srgbClr val="D4D4D4"/>
                </a:solidFill>
                <a:latin typeface="Lucida Console" panose="020B0609040504020204" pitchFamily="49" charset="0"/>
              </a:rPr>
              <a:t> </a:t>
            </a:r>
            <a:r>
              <a:rPr lang="en-US" altLang="zh-CN" dirty="0">
                <a:solidFill>
                  <a:srgbClr val="4EC9B0"/>
                </a:solidFill>
                <a:latin typeface="Lucida Console" panose="020B0609040504020204" pitchFamily="49" charset="0"/>
              </a:rPr>
              <a:t>A</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typename</a:t>
            </a:r>
            <a:r>
              <a:rPr lang="en-US" altLang="zh-CN" dirty="0">
                <a:solidFill>
                  <a:srgbClr val="D4D4D4"/>
                </a:solidFill>
                <a:latin typeface="Lucida Console" panose="020B0609040504020204" pitchFamily="49" charset="0"/>
              </a:rPr>
              <a:t> </a:t>
            </a:r>
            <a:r>
              <a:rPr lang="en-US" altLang="zh-CN" dirty="0">
                <a:solidFill>
                  <a:srgbClr val="4EC9B0"/>
                </a:solidFill>
                <a:latin typeface="Lucida Console" panose="020B0609040504020204" pitchFamily="49" charset="0"/>
              </a:rPr>
              <a:t>B</a:t>
            </a:r>
            <a:r>
              <a:rPr lang="en-US" altLang="zh-CN" dirty="0">
                <a:solidFill>
                  <a:srgbClr val="D4D4D4"/>
                </a:solidFill>
                <a:latin typeface="Lucida Console" panose="020B0609040504020204" pitchFamily="49" charset="0"/>
              </a:rPr>
              <a:t>&gt;</a:t>
            </a:r>
          </a:p>
          <a:p>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 </a:t>
            </a:r>
            <a:r>
              <a:rPr lang="en-US" altLang="zh-CN" dirty="0">
                <a:solidFill>
                  <a:srgbClr val="DCDCAA"/>
                </a:solidFill>
                <a:latin typeface="Lucida Console" panose="020B0609040504020204" pitchFamily="49" charset="0"/>
              </a:rPr>
              <a:t>Add</a:t>
            </a:r>
            <a:r>
              <a:rPr lang="en-US" altLang="zh-CN" dirty="0">
                <a:solidFill>
                  <a:srgbClr val="D4D4D4"/>
                </a:solidFill>
                <a:latin typeface="Lucida Console" panose="020B0609040504020204" pitchFamily="49" charset="0"/>
              </a:rPr>
              <a:t>(</a:t>
            </a:r>
            <a:r>
              <a:rPr lang="en-US" altLang="zh-CN" dirty="0">
                <a:solidFill>
                  <a:srgbClr val="4EC9B0"/>
                </a:solidFill>
                <a:latin typeface="Lucida Console" panose="020B0609040504020204" pitchFamily="49" charset="0"/>
              </a:rPr>
              <a:t>A</a:t>
            </a:r>
            <a:r>
              <a:rPr lang="en-US" altLang="zh-CN" dirty="0">
                <a:solidFill>
                  <a:srgbClr val="D4D4D4"/>
                </a:solidFill>
                <a:latin typeface="Lucida Console" panose="020B0609040504020204" pitchFamily="49" charset="0"/>
              </a:rPr>
              <a:t> </a:t>
            </a:r>
            <a:r>
              <a:rPr lang="en-US" altLang="zh-CN" dirty="0" err="1">
                <a:solidFill>
                  <a:srgbClr val="9CDCFE"/>
                </a:solidFill>
                <a:latin typeface="Lucida Console" panose="020B0609040504020204" pitchFamily="49" charset="0"/>
              </a:rPr>
              <a:t>a</a:t>
            </a:r>
            <a:r>
              <a:rPr lang="en-US" altLang="zh-CN" dirty="0">
                <a:solidFill>
                  <a:srgbClr val="D4D4D4"/>
                </a:solidFill>
                <a:latin typeface="Lucida Console" panose="020B0609040504020204" pitchFamily="49" charset="0"/>
              </a:rPr>
              <a:t>, </a:t>
            </a:r>
            <a:r>
              <a:rPr lang="en-US" altLang="zh-CN" dirty="0">
                <a:solidFill>
                  <a:srgbClr val="4EC9B0"/>
                </a:solidFill>
                <a:latin typeface="Lucida Console" panose="020B0609040504020204" pitchFamily="49" charset="0"/>
              </a:rPr>
              <a:t>B</a:t>
            </a:r>
            <a:r>
              <a:rPr lang="en-US" altLang="zh-CN" dirty="0">
                <a:solidFill>
                  <a:srgbClr val="D4D4D4"/>
                </a:solidFill>
                <a:latin typeface="Lucida Console" panose="020B0609040504020204" pitchFamily="49" charset="0"/>
              </a:rPr>
              <a:t> </a:t>
            </a:r>
            <a:r>
              <a:rPr lang="en-US" altLang="zh-CN" dirty="0">
                <a:solidFill>
                  <a:srgbClr val="9CDCFE"/>
                </a:solidFill>
                <a:latin typeface="Lucida Console" panose="020B0609040504020204" pitchFamily="49" charset="0"/>
              </a:rPr>
              <a:t>b</a:t>
            </a:r>
            <a:r>
              <a:rPr lang="en-US" altLang="zh-CN" dirty="0">
                <a:solidFill>
                  <a:srgbClr val="D4D4D4"/>
                </a:solidFill>
                <a:latin typeface="Lucida Console" panose="020B0609040504020204" pitchFamily="49" charset="0"/>
              </a:rPr>
              <a:t>) { </a:t>
            </a:r>
            <a:r>
              <a:rPr lang="en-US" altLang="zh-CN" dirty="0">
                <a:solidFill>
                  <a:srgbClr val="C586C0"/>
                </a:solidFill>
                <a:latin typeface="Lucida Console" panose="020B0609040504020204" pitchFamily="49" charset="0"/>
              </a:rPr>
              <a:t>return</a:t>
            </a:r>
            <a:r>
              <a:rPr lang="en-US" altLang="zh-CN" dirty="0">
                <a:solidFill>
                  <a:srgbClr val="D4D4D4"/>
                </a:solidFill>
                <a:latin typeface="Lucida Console" panose="020B0609040504020204" pitchFamily="49" charset="0"/>
              </a:rPr>
              <a:t> a + b; }</a:t>
            </a:r>
          </a:p>
        </p:txBody>
      </p:sp>
      <p:sp>
        <p:nvSpPr>
          <p:cNvPr id="5" name="矩形 4"/>
          <p:cNvSpPr/>
          <p:nvPr/>
        </p:nvSpPr>
        <p:spPr>
          <a:xfrm>
            <a:off x="848098" y="3121739"/>
            <a:ext cx="4144334" cy="3416320"/>
          </a:xfrm>
          <a:prstGeom prst="rect">
            <a:avLst/>
          </a:prstGeom>
          <a:solidFill>
            <a:schemeClr val="tx1"/>
          </a:solidFill>
        </p:spPr>
        <p:txBody>
          <a:bodyPr wrap="square">
            <a:spAutoFit/>
          </a:bodyPr>
          <a:lstStyle/>
          <a:p>
            <a:r>
              <a:rPr lang="en-US" altLang="zh-CN" dirty="0" err="1">
                <a:solidFill>
                  <a:srgbClr val="569CD6"/>
                </a:solidFill>
                <a:latin typeface="Lucida Console" panose="020B0609040504020204" pitchFamily="49" charset="0"/>
              </a:rPr>
              <a:t>int</a:t>
            </a:r>
            <a:r>
              <a:rPr lang="en-US" altLang="zh-CN" dirty="0">
                <a:solidFill>
                  <a:srgbClr val="569CD6"/>
                </a:solidFill>
                <a:latin typeface="Lucida Console" panose="020B0609040504020204" pitchFamily="49" charset="0"/>
              </a:rPr>
              <a:t>&amp;</a:t>
            </a:r>
            <a:r>
              <a:rPr lang="en-US" altLang="zh-CN" dirty="0">
                <a:solidFill>
                  <a:srgbClr val="D4D4D4"/>
                </a:solidFill>
                <a:latin typeface="Lucida Console" panose="020B0609040504020204" pitchFamily="49" charset="0"/>
              </a:rPr>
              <a:t> </a:t>
            </a:r>
            <a:r>
              <a:rPr lang="en-US" altLang="zh-CN" dirty="0" err="1">
                <a:solidFill>
                  <a:srgbClr val="DCDCAA"/>
                </a:solidFill>
                <a:latin typeface="Lucida Console" panose="020B0609040504020204" pitchFamily="49" charset="0"/>
              </a:rPr>
              <a:t>GetRef</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static</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number = </a:t>
            </a:r>
            <a:r>
              <a:rPr lang="en-US" altLang="zh-CN" dirty="0">
                <a:solidFill>
                  <a:srgbClr val="B5CEA8"/>
                </a:solidFill>
                <a:latin typeface="Lucida Console" panose="020B0609040504020204" pitchFamily="49" charset="0"/>
              </a:rPr>
              <a:t>1</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C586C0"/>
                </a:solidFill>
                <a:latin typeface="Lucida Console" panose="020B0609040504020204" pitchFamily="49" charset="0"/>
              </a:rPr>
              <a:t>return</a:t>
            </a:r>
            <a:r>
              <a:rPr lang="en-US" altLang="zh-CN" dirty="0">
                <a:solidFill>
                  <a:srgbClr val="D4D4D4"/>
                </a:solidFill>
                <a:latin typeface="Lucida Console" panose="020B0609040504020204" pitchFamily="49" charset="0"/>
              </a:rPr>
              <a:t> number;</a:t>
            </a:r>
          </a:p>
          <a:p>
            <a:r>
              <a:rPr lang="en-US" altLang="zh-CN" dirty="0">
                <a:solidFill>
                  <a:srgbClr val="D4D4D4"/>
                </a:solidFill>
                <a:latin typeface="Lucida Console" panose="020B0609040504020204" pitchFamily="49" charset="0"/>
              </a:rPr>
              <a:t>}</a:t>
            </a:r>
          </a:p>
          <a:p>
            <a:br>
              <a:rPr lang="en-US" altLang="zh-CN" dirty="0">
                <a:solidFill>
                  <a:srgbClr val="D4D4D4"/>
                </a:solidFill>
                <a:latin typeface="Lucida Console" panose="020B0609040504020204" pitchFamily="49" charset="0"/>
              </a:rPr>
            </a:b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a:t>
            </a:r>
            <a:r>
              <a:rPr lang="en-US" altLang="zh-CN" dirty="0">
                <a:solidFill>
                  <a:srgbClr val="DCDCAA"/>
                </a:solidFill>
                <a:latin typeface="Lucida Console" panose="020B0609040504020204" pitchFamily="49" charset="0"/>
              </a:rPr>
              <a:t>main</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 x = </a:t>
            </a:r>
            <a:r>
              <a:rPr lang="en-US" altLang="zh-CN" dirty="0" err="1">
                <a:solidFill>
                  <a:srgbClr val="DCDCAA"/>
                </a:solidFill>
                <a:latin typeface="Lucida Console" panose="020B0609040504020204" pitchFamily="49" charset="0"/>
              </a:rPr>
              <a:t>GetRef</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x = </a:t>
            </a:r>
            <a:r>
              <a:rPr lang="en-US" altLang="zh-CN" dirty="0">
                <a:solidFill>
                  <a:srgbClr val="B5CEA8"/>
                </a:solidFill>
                <a:latin typeface="Lucida Console" panose="020B0609040504020204" pitchFamily="49" charset="0"/>
              </a:rPr>
              <a:t>2</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C586C0"/>
                </a:solidFill>
                <a:latin typeface="Lucida Console" panose="020B0609040504020204" pitchFamily="49" charset="0"/>
              </a:rPr>
              <a:t>return</a:t>
            </a:r>
            <a:r>
              <a:rPr lang="en-US" altLang="zh-CN" dirty="0">
                <a:solidFill>
                  <a:srgbClr val="D4D4D4"/>
                </a:solidFill>
                <a:latin typeface="Lucida Console" panose="020B0609040504020204" pitchFamily="49" charset="0"/>
              </a:rPr>
              <a:t> </a:t>
            </a:r>
            <a:r>
              <a:rPr lang="en-US" altLang="zh-CN" dirty="0">
                <a:solidFill>
                  <a:srgbClr val="B5CEA8"/>
                </a:solidFill>
                <a:latin typeface="Lucida Console" panose="020B0609040504020204" pitchFamily="49" charset="0"/>
              </a:rPr>
              <a:t>0</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p:txBody>
      </p:sp>
      <p:sp>
        <p:nvSpPr>
          <p:cNvPr id="17" name="矩形 16"/>
          <p:cNvSpPr/>
          <p:nvPr/>
        </p:nvSpPr>
        <p:spPr>
          <a:xfrm>
            <a:off x="848098" y="2559759"/>
            <a:ext cx="4144334"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auto</a:t>
            </a:r>
            <a:r>
              <a:rPr lang="zh-CN" altLang="en-US" dirty="0">
                <a:latin typeface="微软雅黑" panose="020B0503020204020204" pitchFamily="34" charset="-122"/>
                <a:ea typeface="微软雅黑" panose="020B0503020204020204" pitchFamily="34" charset="-122"/>
              </a:rPr>
              <a:t>不会自动添加</a:t>
            </a:r>
            <a:r>
              <a:rPr lang="en-US" altLang="zh-CN" dirty="0" err="1">
                <a:latin typeface="微软雅黑" panose="020B0503020204020204" pitchFamily="34" charset="-122"/>
                <a:ea typeface="微软雅黑" panose="020B0503020204020204" pitchFamily="34" charset="-122"/>
              </a:rPr>
              <a:t>const</a:t>
            </a:r>
            <a:r>
              <a:rPr lang="zh-CN" altLang="en-US" dirty="0">
                <a:latin typeface="微软雅黑" panose="020B0503020204020204" pitchFamily="34" charset="-122"/>
                <a:ea typeface="微软雅黑" panose="020B0503020204020204" pitchFamily="34" charset="-122"/>
              </a:rPr>
              <a:t>、引用等类型</a:t>
            </a:r>
            <a:endParaRPr lang="en-US" altLang="zh-CN" dirty="0">
              <a:latin typeface="微软雅黑" panose="020B0503020204020204" pitchFamily="34" charset="-122"/>
              <a:ea typeface="微软雅黑" panose="020B0503020204020204" pitchFamily="34" charset="-122"/>
            </a:endParaRPr>
          </a:p>
        </p:txBody>
      </p:sp>
      <p:sp>
        <p:nvSpPr>
          <p:cNvPr id="18" name="矩形 17"/>
          <p:cNvSpPr/>
          <p:nvPr/>
        </p:nvSpPr>
        <p:spPr>
          <a:xfrm>
            <a:off x="1372094" y="5373344"/>
            <a:ext cx="2810526" cy="266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53075" y="5003927"/>
            <a:ext cx="2648564"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等同于</a:t>
            </a:r>
            <a:r>
              <a:rPr lang="en-US" altLang="zh-CN" dirty="0" err="1">
                <a:solidFill>
                  <a:srgbClr val="FF0000"/>
                </a:solidFill>
                <a:latin typeface="微软雅黑" panose="020B0503020204020204" pitchFamily="34" charset="-122"/>
                <a:ea typeface="微软雅黑" panose="020B0503020204020204" pitchFamily="34" charset="-122"/>
              </a:rPr>
              <a:t>int</a:t>
            </a:r>
            <a:r>
              <a:rPr lang="en-US" altLang="zh-CN" dirty="0">
                <a:solidFill>
                  <a:srgbClr val="FF0000"/>
                </a:solidFill>
                <a:latin typeface="微软雅黑" panose="020B0503020204020204" pitchFamily="34" charset="-122"/>
                <a:ea typeface="微软雅黑" panose="020B0503020204020204" pitchFamily="34" charset="-122"/>
              </a:rPr>
              <a:t> x = </a:t>
            </a:r>
            <a:r>
              <a:rPr lang="en-US" altLang="zh-CN" dirty="0" err="1">
                <a:solidFill>
                  <a:srgbClr val="FF0000"/>
                </a:solidFill>
                <a:latin typeface="微软雅黑" panose="020B0503020204020204" pitchFamily="34" charset="-122"/>
                <a:ea typeface="微软雅黑" panose="020B0503020204020204" pitchFamily="34" charset="-122"/>
              </a:rPr>
              <a:t>GetRef</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6534649" y="3121739"/>
            <a:ext cx="4507558" cy="3416320"/>
          </a:xfrm>
          <a:prstGeom prst="rect">
            <a:avLst/>
          </a:prstGeom>
          <a:solidFill>
            <a:schemeClr val="tx1"/>
          </a:solidFill>
        </p:spPr>
        <p:txBody>
          <a:bodyPr wrap="square">
            <a:spAutoFit/>
          </a:bodyPr>
          <a:lstStyle/>
          <a:p>
            <a:r>
              <a:rPr lang="en-US" altLang="zh-CN" dirty="0" err="1">
                <a:solidFill>
                  <a:srgbClr val="569CD6"/>
                </a:solidFill>
                <a:latin typeface="Lucida Console" panose="020B0609040504020204" pitchFamily="49" charset="0"/>
              </a:rPr>
              <a:t>int</a:t>
            </a:r>
            <a:r>
              <a:rPr lang="en-US" altLang="zh-CN" dirty="0">
                <a:solidFill>
                  <a:srgbClr val="569CD6"/>
                </a:solidFill>
                <a:latin typeface="Lucida Console" panose="020B0609040504020204" pitchFamily="49" charset="0"/>
              </a:rPr>
              <a:t>&amp;</a:t>
            </a:r>
            <a:r>
              <a:rPr lang="en-US" altLang="zh-CN" dirty="0">
                <a:solidFill>
                  <a:srgbClr val="D4D4D4"/>
                </a:solidFill>
                <a:latin typeface="Lucida Console" panose="020B0609040504020204" pitchFamily="49" charset="0"/>
              </a:rPr>
              <a:t> </a:t>
            </a:r>
            <a:r>
              <a:rPr lang="en-US" altLang="zh-CN" dirty="0" err="1">
                <a:solidFill>
                  <a:srgbClr val="DCDCAA"/>
                </a:solidFill>
                <a:latin typeface="Lucida Console" panose="020B0609040504020204" pitchFamily="49" charset="0"/>
              </a:rPr>
              <a:t>GetRef</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static</a:t>
            </a:r>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number = </a:t>
            </a:r>
            <a:r>
              <a:rPr lang="en-US" altLang="zh-CN" dirty="0">
                <a:solidFill>
                  <a:srgbClr val="B5CEA8"/>
                </a:solidFill>
                <a:latin typeface="Lucida Console" panose="020B0609040504020204" pitchFamily="49" charset="0"/>
              </a:rPr>
              <a:t>1</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C586C0"/>
                </a:solidFill>
                <a:latin typeface="Lucida Console" panose="020B0609040504020204" pitchFamily="49" charset="0"/>
              </a:rPr>
              <a:t>return</a:t>
            </a:r>
            <a:r>
              <a:rPr lang="en-US" altLang="zh-CN" dirty="0">
                <a:solidFill>
                  <a:srgbClr val="D4D4D4"/>
                </a:solidFill>
                <a:latin typeface="Lucida Console" panose="020B0609040504020204" pitchFamily="49" charset="0"/>
              </a:rPr>
              <a:t> number;</a:t>
            </a:r>
          </a:p>
          <a:p>
            <a:r>
              <a:rPr lang="en-US" altLang="zh-CN" dirty="0">
                <a:solidFill>
                  <a:srgbClr val="D4D4D4"/>
                </a:solidFill>
                <a:latin typeface="Lucida Console" panose="020B0609040504020204" pitchFamily="49" charset="0"/>
              </a:rPr>
              <a:t>}</a:t>
            </a:r>
          </a:p>
          <a:p>
            <a:br>
              <a:rPr lang="en-US" altLang="zh-CN" dirty="0">
                <a:solidFill>
                  <a:srgbClr val="D4D4D4"/>
                </a:solidFill>
                <a:latin typeface="Lucida Console" panose="020B0609040504020204" pitchFamily="49" charset="0"/>
              </a:rPr>
            </a:br>
            <a:r>
              <a:rPr lang="en-US" altLang="zh-CN" dirty="0" err="1">
                <a:solidFill>
                  <a:srgbClr val="569CD6"/>
                </a:solidFill>
                <a:latin typeface="Lucida Console" panose="020B0609040504020204" pitchFamily="49" charset="0"/>
              </a:rPr>
              <a:t>int</a:t>
            </a:r>
            <a:r>
              <a:rPr lang="en-US" altLang="zh-CN" dirty="0">
                <a:solidFill>
                  <a:srgbClr val="D4D4D4"/>
                </a:solidFill>
                <a:latin typeface="Lucida Console" panose="020B0609040504020204" pitchFamily="49" charset="0"/>
              </a:rPr>
              <a:t> </a:t>
            </a:r>
            <a:r>
              <a:rPr lang="en-US" altLang="zh-CN" dirty="0">
                <a:solidFill>
                  <a:srgbClr val="DCDCAA"/>
                </a:solidFill>
                <a:latin typeface="Lucida Console" panose="020B0609040504020204" pitchFamily="49" charset="0"/>
              </a:rPr>
              <a:t>main</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&amp; x = </a:t>
            </a:r>
            <a:r>
              <a:rPr lang="en-US" altLang="zh-CN" dirty="0" err="1">
                <a:solidFill>
                  <a:srgbClr val="DCDCAA"/>
                </a:solidFill>
                <a:latin typeface="Lucida Console" panose="020B0609040504020204" pitchFamily="49" charset="0"/>
              </a:rPr>
              <a:t>GetRef</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err="1">
                <a:solidFill>
                  <a:srgbClr val="569CD6"/>
                </a:solidFill>
                <a:latin typeface="Lucida Console" panose="020B0609040504020204" pitchFamily="49" charset="0"/>
              </a:rPr>
              <a:t>const</a:t>
            </a:r>
            <a:r>
              <a:rPr lang="en-US" altLang="zh-CN" dirty="0">
                <a:solidFill>
                  <a:srgbClr val="D4D4D4"/>
                </a:solidFill>
                <a:latin typeface="Lucida Console" panose="020B0609040504020204" pitchFamily="49" charset="0"/>
              </a:rPr>
              <a:t> </a:t>
            </a:r>
            <a:r>
              <a:rPr lang="en-US" altLang="zh-CN" dirty="0">
                <a:solidFill>
                  <a:srgbClr val="569CD6"/>
                </a:solidFill>
                <a:latin typeface="Lucida Console" panose="020B0609040504020204" pitchFamily="49" charset="0"/>
              </a:rPr>
              <a:t>auto</a:t>
            </a:r>
            <a:r>
              <a:rPr lang="en-US" altLang="zh-CN" dirty="0">
                <a:solidFill>
                  <a:srgbClr val="D4D4D4"/>
                </a:solidFill>
                <a:latin typeface="Lucida Console" panose="020B0609040504020204" pitchFamily="49" charset="0"/>
              </a:rPr>
              <a:t> y = x + </a:t>
            </a:r>
            <a:r>
              <a:rPr lang="en-US" altLang="zh-CN" dirty="0">
                <a:solidFill>
                  <a:srgbClr val="B5CEA8"/>
                </a:solidFill>
                <a:latin typeface="Lucida Console" panose="020B0609040504020204" pitchFamily="49" charset="0"/>
              </a:rPr>
              <a:t>1</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    </a:t>
            </a:r>
            <a:r>
              <a:rPr lang="en-US" altLang="zh-CN" dirty="0">
                <a:solidFill>
                  <a:srgbClr val="C586C0"/>
                </a:solidFill>
                <a:latin typeface="Lucida Console" panose="020B0609040504020204" pitchFamily="49" charset="0"/>
              </a:rPr>
              <a:t>return</a:t>
            </a:r>
            <a:r>
              <a:rPr lang="en-US" altLang="zh-CN" dirty="0">
                <a:solidFill>
                  <a:srgbClr val="D4D4D4"/>
                </a:solidFill>
                <a:latin typeface="Lucida Console" panose="020B0609040504020204" pitchFamily="49" charset="0"/>
              </a:rPr>
              <a:t> </a:t>
            </a:r>
            <a:r>
              <a:rPr lang="en-US" altLang="zh-CN" dirty="0">
                <a:solidFill>
                  <a:srgbClr val="B5CEA8"/>
                </a:solidFill>
                <a:latin typeface="Lucida Console" panose="020B0609040504020204" pitchFamily="49" charset="0"/>
              </a:rPr>
              <a:t>0</a:t>
            </a:r>
            <a:r>
              <a:rPr lang="en-US" altLang="zh-CN" dirty="0">
                <a:solidFill>
                  <a:srgbClr val="D4D4D4"/>
                </a:solidFill>
                <a:latin typeface="Lucida Console" panose="020B0609040504020204" pitchFamily="49" charset="0"/>
              </a:rPr>
              <a:t>;</a:t>
            </a:r>
          </a:p>
          <a:p>
            <a:r>
              <a:rPr lang="en-US" altLang="zh-CN" dirty="0">
                <a:solidFill>
                  <a:srgbClr val="D4D4D4"/>
                </a:solidFill>
                <a:latin typeface="Lucida Console" panose="020B0609040504020204" pitchFamily="49" charset="0"/>
              </a:rPr>
              <a:t>}</a:t>
            </a:r>
          </a:p>
        </p:txBody>
      </p:sp>
      <p:sp>
        <p:nvSpPr>
          <p:cNvPr id="19" name="矩形 18"/>
          <p:cNvSpPr/>
          <p:nvPr/>
        </p:nvSpPr>
        <p:spPr>
          <a:xfrm>
            <a:off x="6534650" y="2559759"/>
            <a:ext cx="4144334"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如果需要</a:t>
            </a:r>
            <a:r>
              <a:rPr lang="en-US" altLang="zh-CN" dirty="0" err="1">
                <a:latin typeface="微软雅黑" panose="020B0503020204020204" pitchFamily="34" charset="-122"/>
                <a:ea typeface="微软雅黑" panose="020B0503020204020204" pitchFamily="34" charset="-122"/>
              </a:rPr>
              <a:t>const</a:t>
            </a:r>
            <a:r>
              <a:rPr lang="zh-CN" altLang="en-US" dirty="0">
                <a:latin typeface="微软雅黑" panose="020B0503020204020204" pitchFamily="34" charset="-122"/>
                <a:ea typeface="微软雅黑" panose="020B0503020204020204" pitchFamily="34" charset="-122"/>
              </a:rPr>
              <a:t>、引用，需明确指定</a:t>
            </a:r>
            <a:endParaRPr lang="en-US" altLang="zh-CN" dirty="0">
              <a:latin typeface="微软雅黑" panose="020B0503020204020204" pitchFamily="34" charset="-122"/>
              <a:ea typeface="微软雅黑" panose="020B0503020204020204" pitchFamily="34" charset="-122"/>
            </a:endParaRPr>
          </a:p>
        </p:txBody>
      </p:sp>
      <p:sp>
        <p:nvSpPr>
          <p:cNvPr id="12" name="Title 1">
            <a:extLst>
              <a:ext uri="{FF2B5EF4-FFF2-40B4-BE49-F238E27FC236}">
                <a16:creationId xmlns:a16="http://schemas.microsoft.com/office/drawing/2014/main" id="{6892040A-94F3-474F-8198-4204E9168CEC}"/>
              </a:ext>
            </a:extLst>
          </p:cNvPr>
          <p:cNvSpPr txBox="1">
            <a:spLocks/>
          </p:cNvSpPr>
          <p:nvPr/>
        </p:nvSpPr>
        <p:spPr>
          <a:xfrm>
            <a:off x="815778" y="234246"/>
            <a:ext cx="6530237" cy="506086"/>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3400" b="1" dirty="0">
                <a:solidFill>
                  <a:srgbClr val="C00000"/>
                </a:solidFill>
                <a:latin typeface="+mn-ea"/>
                <a:ea typeface="+mn-ea"/>
                <a:cs typeface="+mj-cs"/>
                <a:sym typeface="+mn-lt"/>
              </a:rPr>
              <a:t>auto</a:t>
            </a:r>
            <a:r>
              <a:rPr lang="zh-CN" altLang="en-US" sz="3400" b="1" dirty="0">
                <a:solidFill>
                  <a:srgbClr val="C00000"/>
                </a:solidFill>
                <a:latin typeface="+mn-ea"/>
                <a:ea typeface="+mn-ea"/>
                <a:cs typeface="+mj-cs"/>
                <a:sym typeface="+mn-lt"/>
              </a:rPr>
              <a:t>注意事项</a:t>
            </a:r>
          </a:p>
        </p:txBody>
      </p:sp>
    </p:spTree>
    <p:extLst>
      <p:ext uri="{BB962C8B-B14F-4D97-AF65-F5344CB8AC3E}">
        <p14:creationId xmlns:p14="http://schemas.microsoft.com/office/powerpoint/2010/main" val="507841673"/>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8" grpId="0" animBg="1"/>
      <p:bldP spid="6" grpId="0"/>
      <p:bldP spid="7"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400" dirty="0"/>
              <a:t>C++11</a:t>
            </a:r>
            <a:r>
              <a:rPr lang="zh-CN" altLang="en-US" sz="3400" dirty="0"/>
              <a:t>新特性：</a:t>
            </a:r>
            <a:r>
              <a:rPr lang="en-US" altLang="zh-CN" sz="3400" dirty="0" err="1"/>
              <a:t>nullptr</a:t>
            </a:r>
            <a:endParaRPr lang="zh-CN" altLang="en-US" sz="340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9</a:t>
            </a:fld>
            <a:endParaRPr lang="en-GB" altLang="zh-CN">
              <a:solidFill>
                <a:srgbClr val="000000"/>
              </a:solidFill>
            </a:endParaRPr>
          </a:p>
        </p:txBody>
      </p:sp>
      <p:sp>
        <p:nvSpPr>
          <p:cNvPr id="5" name="矩形 4"/>
          <p:cNvSpPr/>
          <p:nvPr/>
        </p:nvSpPr>
        <p:spPr>
          <a:xfrm>
            <a:off x="415679" y="961972"/>
            <a:ext cx="11222231" cy="1754326"/>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altLang="zh-CN" dirty="0">
                <a:latin typeface="+mn-ea"/>
                <a:ea typeface="+mn-ea"/>
              </a:rPr>
              <a:t>C++11 </a:t>
            </a:r>
            <a:r>
              <a:rPr lang="zh-CN" altLang="en-US" dirty="0">
                <a:latin typeface="+mn-ea"/>
                <a:ea typeface="+mn-ea"/>
              </a:rPr>
              <a:t>引入了新的关键字来代表空指针常数：</a:t>
            </a:r>
            <a:r>
              <a:rPr lang="en-US" altLang="zh-CN" dirty="0" err="1">
                <a:latin typeface="+mn-ea"/>
                <a:ea typeface="+mn-ea"/>
              </a:rPr>
              <a:t>nullptr</a:t>
            </a:r>
            <a:r>
              <a:rPr lang="zh-CN" altLang="en-US" dirty="0">
                <a:latin typeface="+mn-ea"/>
                <a:ea typeface="+mn-ea"/>
              </a:rPr>
              <a:t>，将空指针和整数 </a:t>
            </a:r>
            <a:r>
              <a:rPr lang="en-US" altLang="zh-CN" dirty="0">
                <a:latin typeface="+mn-ea"/>
                <a:ea typeface="+mn-ea"/>
              </a:rPr>
              <a:t>0 </a:t>
            </a:r>
            <a:r>
              <a:rPr lang="zh-CN" altLang="en-US" dirty="0">
                <a:latin typeface="+mn-ea"/>
                <a:ea typeface="+mn-ea"/>
              </a:rPr>
              <a:t>的概念拆开。</a:t>
            </a:r>
            <a:endParaRPr lang="en-US" altLang="zh-CN" dirty="0">
              <a:latin typeface="+mn-ea"/>
              <a:ea typeface="+mn-ea"/>
            </a:endParaRPr>
          </a:p>
          <a:p>
            <a:pPr marL="285750" indent="-285750">
              <a:lnSpc>
                <a:spcPct val="150000"/>
              </a:lnSpc>
              <a:buFont typeface="Wingdings" panose="05000000000000000000" pitchFamily="2" charset="2"/>
              <a:buChar char="ü"/>
            </a:pPr>
            <a:r>
              <a:rPr lang="en-US" altLang="zh-CN" dirty="0" err="1">
                <a:latin typeface="+mn-ea"/>
                <a:ea typeface="+mn-ea"/>
              </a:rPr>
              <a:t>nullptr</a:t>
            </a:r>
            <a:r>
              <a:rPr lang="en-US" altLang="zh-CN" dirty="0">
                <a:latin typeface="+mn-ea"/>
                <a:ea typeface="+mn-ea"/>
              </a:rPr>
              <a:t> </a:t>
            </a:r>
            <a:r>
              <a:rPr lang="zh-CN" altLang="en-US" dirty="0">
                <a:latin typeface="+mn-ea"/>
                <a:ea typeface="+mn-ea"/>
              </a:rPr>
              <a:t>的类型为</a:t>
            </a:r>
            <a:r>
              <a:rPr lang="en-US" altLang="zh-CN" dirty="0" err="1">
                <a:latin typeface="+mn-ea"/>
                <a:ea typeface="+mn-ea"/>
              </a:rPr>
              <a:t>nullptr_t</a:t>
            </a:r>
            <a:r>
              <a:rPr lang="zh-CN" altLang="en-US" dirty="0">
                <a:latin typeface="+mn-ea"/>
                <a:ea typeface="+mn-ea"/>
              </a:rPr>
              <a:t>，能隐式转换为任何指针或是成员指针的类型，也能和它们进行相等或不等的比较。 而</a:t>
            </a:r>
            <a:r>
              <a:rPr lang="en-US" altLang="zh-CN" dirty="0" err="1">
                <a:latin typeface="+mn-ea"/>
                <a:ea typeface="+mn-ea"/>
              </a:rPr>
              <a:t>nullptr</a:t>
            </a:r>
            <a:r>
              <a:rPr lang="zh-CN" altLang="en-US" dirty="0">
                <a:latin typeface="+mn-ea"/>
                <a:ea typeface="+mn-ea"/>
              </a:rPr>
              <a:t>不能隐式转换为整数，也不能和整数做比较。</a:t>
            </a:r>
          </a:p>
          <a:p>
            <a:pPr marL="285750" indent="-285750">
              <a:lnSpc>
                <a:spcPct val="150000"/>
              </a:lnSpc>
              <a:buFont typeface="Wingdings" panose="05000000000000000000" pitchFamily="2" charset="2"/>
              <a:buChar char="ü"/>
            </a:pPr>
            <a:r>
              <a:rPr lang="zh-CN" altLang="en-US" dirty="0">
                <a:latin typeface="+mn-ea"/>
                <a:ea typeface="+mn-ea"/>
              </a:rPr>
              <a:t>为了向下兼容，</a:t>
            </a:r>
            <a:r>
              <a:rPr lang="en-US" altLang="zh-CN" dirty="0">
                <a:latin typeface="+mn-ea"/>
                <a:ea typeface="+mn-ea"/>
              </a:rPr>
              <a:t>0 </a:t>
            </a:r>
            <a:r>
              <a:rPr lang="zh-CN" altLang="en-US" dirty="0">
                <a:latin typeface="+mn-ea"/>
                <a:ea typeface="+mn-ea"/>
              </a:rPr>
              <a:t>仍可代表空指针常数。</a:t>
            </a:r>
            <a:endParaRPr lang="zh-CN" altLang="en-US" dirty="0">
              <a:solidFill>
                <a:srgbClr val="0000FF"/>
              </a:solidFill>
              <a:latin typeface="宋体" panose="02010600030101010101" pitchFamily="2" charset="-122"/>
              <a:ea typeface="宋体" panose="02010600030101010101" pitchFamily="2" charset="-122"/>
            </a:endParaRPr>
          </a:p>
        </p:txBody>
      </p:sp>
      <p:sp>
        <p:nvSpPr>
          <p:cNvPr id="6" name="矩形 5"/>
          <p:cNvSpPr/>
          <p:nvPr/>
        </p:nvSpPr>
        <p:spPr>
          <a:xfrm>
            <a:off x="768995" y="2704924"/>
            <a:ext cx="10515600" cy="1754326"/>
          </a:xfrm>
          <a:prstGeom prst="rect">
            <a:avLst/>
          </a:prstGeom>
        </p:spPr>
        <p:txBody>
          <a:bodyPr wrap="square">
            <a:spAutoFit/>
          </a:bodyPr>
          <a:lstStyle/>
          <a:p>
            <a:r>
              <a:rPr lang="zh-CN" altLang="en-US" dirty="0">
                <a:solidFill>
                  <a:srgbClr val="0000FF"/>
                </a:solidFill>
                <a:latin typeface="宋体" panose="02010600030101010101" pitchFamily="2" charset="-122"/>
                <a:ea typeface="宋体" panose="02010600030101010101" pitchFamily="2" charset="-122"/>
              </a:rPr>
              <a:t>示例：</a:t>
            </a:r>
          </a:p>
          <a:p>
            <a:r>
              <a:rPr lang="en-US" altLang="zh-CN" dirty="0">
                <a:solidFill>
                  <a:srgbClr val="0000FF"/>
                </a:solidFill>
                <a:latin typeface="宋体" panose="02010600030101010101" pitchFamily="2" charset="-122"/>
                <a:ea typeface="宋体" panose="02010600030101010101" pitchFamily="2" charset="-122"/>
              </a:rPr>
              <a:t>char* pc = </a:t>
            </a:r>
            <a:r>
              <a:rPr lang="en-US" altLang="zh-CN" dirty="0" err="1">
                <a:solidFill>
                  <a:srgbClr val="0000FF"/>
                </a:solidFill>
                <a:latin typeface="宋体" panose="02010600030101010101" pitchFamily="2" charset="-122"/>
                <a:ea typeface="宋体" panose="02010600030101010101" pitchFamily="2" charset="-122"/>
              </a:rPr>
              <a:t>nullptr</a:t>
            </a:r>
            <a:r>
              <a:rPr lang="en-US" altLang="zh-CN" dirty="0">
                <a:solidFill>
                  <a:srgbClr val="0000FF"/>
                </a:solidFill>
                <a:latin typeface="宋体" panose="02010600030101010101" pitchFamily="2" charset="-122"/>
                <a:ea typeface="宋体" panose="02010600030101010101" pitchFamily="2" charset="-122"/>
              </a:rPr>
              <a:t>;     // OK</a:t>
            </a:r>
          </a:p>
          <a:p>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 pi = </a:t>
            </a:r>
            <a:r>
              <a:rPr lang="en-US" altLang="zh-CN" dirty="0" err="1">
                <a:solidFill>
                  <a:srgbClr val="0000FF"/>
                </a:solidFill>
                <a:latin typeface="宋体" panose="02010600030101010101" pitchFamily="2" charset="-122"/>
                <a:ea typeface="宋体" panose="02010600030101010101" pitchFamily="2" charset="-122"/>
              </a:rPr>
              <a:t>nullptr</a:t>
            </a:r>
            <a:r>
              <a:rPr lang="en-US" altLang="zh-CN" dirty="0">
                <a:solidFill>
                  <a:srgbClr val="0000FF"/>
                </a:solidFill>
                <a:latin typeface="宋体" panose="02010600030101010101" pitchFamily="2" charset="-122"/>
                <a:ea typeface="宋体" panose="02010600030101010101" pitchFamily="2" charset="-122"/>
              </a:rPr>
              <a:t>;     // OK</a:t>
            </a:r>
          </a:p>
          <a:p>
            <a:r>
              <a:rPr lang="en-US" altLang="zh-CN" dirty="0" err="1">
                <a:solidFill>
                  <a:srgbClr val="0000FF"/>
                </a:solidFill>
                <a:latin typeface="宋体" panose="02010600030101010101" pitchFamily="2" charset="-122"/>
                <a:ea typeface="宋体" panose="02010600030101010101" pitchFamily="2" charset="-122"/>
              </a:rPr>
              <a:t>int</a:t>
            </a:r>
            <a:r>
              <a:rPr lang="en-US" altLang="zh-CN" dirty="0">
                <a:solidFill>
                  <a:srgbClr val="0000FF"/>
                </a:solidFill>
                <a:latin typeface="宋体" panose="02010600030101010101" pitchFamily="2" charset="-122"/>
                <a:ea typeface="宋体" panose="02010600030101010101" pitchFamily="2" charset="-122"/>
              </a:rPr>
              <a:t>    </a:t>
            </a:r>
            <a:r>
              <a:rPr lang="en-US" altLang="zh-CN" dirty="0" err="1">
                <a:solidFill>
                  <a:srgbClr val="0000FF"/>
                </a:solidFill>
                <a:latin typeface="宋体" panose="02010600030101010101" pitchFamily="2" charset="-122"/>
                <a:ea typeface="宋体" panose="02010600030101010101" pitchFamily="2" charset="-122"/>
              </a:rPr>
              <a:t>i</a:t>
            </a:r>
            <a:r>
              <a:rPr lang="en-US" altLang="zh-CN" dirty="0">
                <a:solidFill>
                  <a:srgbClr val="0000FF"/>
                </a:solidFill>
                <a:latin typeface="宋体" panose="02010600030101010101" pitchFamily="2" charset="-122"/>
                <a:ea typeface="宋体" panose="02010600030101010101" pitchFamily="2" charset="-122"/>
              </a:rPr>
              <a:t> = </a:t>
            </a:r>
            <a:r>
              <a:rPr lang="en-US" altLang="zh-CN" dirty="0" err="1">
                <a:solidFill>
                  <a:srgbClr val="0000FF"/>
                </a:solidFill>
                <a:latin typeface="宋体" panose="02010600030101010101" pitchFamily="2" charset="-122"/>
                <a:ea typeface="宋体" panose="02010600030101010101" pitchFamily="2" charset="-122"/>
              </a:rPr>
              <a:t>nullptr</a:t>
            </a:r>
            <a:r>
              <a:rPr lang="en-US" altLang="zh-CN" dirty="0">
                <a:solidFill>
                  <a:srgbClr val="0000FF"/>
                </a:solidFill>
                <a:latin typeface="宋体" panose="02010600030101010101" pitchFamily="2" charset="-122"/>
                <a:ea typeface="宋体" panose="02010600030101010101" pitchFamily="2" charset="-122"/>
              </a:rPr>
              <a:t>;     // error</a:t>
            </a:r>
          </a:p>
          <a:p>
            <a:r>
              <a:rPr lang="en-US" altLang="zh-CN" dirty="0">
                <a:solidFill>
                  <a:srgbClr val="0000FF"/>
                </a:solidFill>
                <a:latin typeface="宋体" panose="02010600030101010101" pitchFamily="2" charset="-122"/>
                <a:ea typeface="宋体" panose="02010600030101010101" pitchFamily="2" charset="-122"/>
              </a:rPr>
              <a:t> </a:t>
            </a:r>
          </a:p>
          <a:p>
            <a:r>
              <a:rPr lang="en-US" altLang="zh-CN" dirty="0">
                <a:solidFill>
                  <a:srgbClr val="0000FF"/>
                </a:solidFill>
                <a:latin typeface="宋体" panose="02010600030101010101" pitchFamily="2" charset="-122"/>
                <a:ea typeface="宋体" panose="02010600030101010101" pitchFamily="2" charset="-122"/>
              </a:rPr>
              <a:t>foo(pc);                // </a:t>
            </a:r>
            <a:r>
              <a:rPr lang="zh-CN" altLang="en-US" dirty="0">
                <a:solidFill>
                  <a:srgbClr val="0000FF"/>
                </a:solidFill>
                <a:latin typeface="宋体" panose="02010600030101010101" pitchFamily="2" charset="-122"/>
                <a:ea typeface="宋体" panose="02010600030101010101" pitchFamily="2" charset="-122"/>
              </a:rPr>
              <a:t>调用 </a:t>
            </a:r>
            <a:r>
              <a:rPr lang="en-US" altLang="zh-CN" dirty="0">
                <a:solidFill>
                  <a:srgbClr val="0000FF"/>
                </a:solidFill>
                <a:latin typeface="宋体" panose="02010600030101010101" pitchFamily="2" charset="-122"/>
                <a:ea typeface="宋体" panose="02010600030101010101" pitchFamily="2" charset="-122"/>
              </a:rPr>
              <a:t>foo(char *)</a:t>
            </a:r>
            <a:endParaRPr lang="en-US" dirty="0">
              <a:solidFill>
                <a:srgbClr val="0000FF"/>
              </a:solidFill>
              <a:latin typeface="宋体" panose="02010600030101010101" pitchFamily="2" charset="-122"/>
              <a:ea typeface="宋体" panose="02010600030101010101" pitchFamily="2" charset="-122"/>
            </a:endParaRPr>
          </a:p>
        </p:txBody>
      </p:sp>
      <p:sp>
        <p:nvSpPr>
          <p:cNvPr id="7" name="矩形 6"/>
          <p:cNvSpPr/>
          <p:nvPr/>
        </p:nvSpPr>
        <p:spPr>
          <a:xfrm>
            <a:off x="415679" y="4603497"/>
            <a:ext cx="11222231" cy="1754326"/>
          </a:xfrm>
          <a:prstGeom prst="rect">
            <a:avLst/>
          </a:prstGeom>
        </p:spPr>
        <p:txBody>
          <a:bodyPr wrap="square">
            <a:spAutoFit/>
          </a:bodyPr>
          <a:lstStyle/>
          <a:p>
            <a:pPr>
              <a:lnSpc>
                <a:spcPct val="150000"/>
              </a:lnSpc>
            </a:pPr>
            <a:r>
              <a:rPr lang="en-US" altLang="zh-CN" b="1" dirty="0">
                <a:latin typeface="+mn-ea"/>
                <a:ea typeface="+mn-ea"/>
              </a:rPr>
              <a:t>Tips:</a:t>
            </a:r>
          </a:p>
          <a:p>
            <a:pPr marL="285750" indent="-285750">
              <a:lnSpc>
                <a:spcPct val="150000"/>
              </a:lnSpc>
              <a:buFont typeface="Wingdings" panose="05000000000000000000" pitchFamily="2" charset="2"/>
              <a:buChar char="ü"/>
            </a:pPr>
            <a:r>
              <a:rPr lang="en-US" altLang="zh-CN" dirty="0" err="1">
                <a:latin typeface="+mn-ea"/>
                <a:ea typeface="+mn-ea"/>
              </a:rPr>
              <a:t>nullptr</a:t>
            </a:r>
            <a:r>
              <a:rPr lang="zh-CN" altLang="en-US" dirty="0">
                <a:latin typeface="+mn-ea"/>
                <a:ea typeface="+mn-ea"/>
              </a:rPr>
              <a:t>可以有效地减少二义性，防止错误，鼓励使用。</a:t>
            </a:r>
            <a:endParaRPr lang="en-US" altLang="zh-CN" dirty="0">
              <a:latin typeface="+mn-ea"/>
              <a:ea typeface="+mn-ea"/>
            </a:endParaRPr>
          </a:p>
          <a:p>
            <a:pPr marL="285750" indent="-285750">
              <a:lnSpc>
                <a:spcPct val="150000"/>
              </a:lnSpc>
              <a:buFont typeface="Wingdings" panose="05000000000000000000" pitchFamily="2" charset="2"/>
              <a:buChar char="ü"/>
            </a:pPr>
            <a:r>
              <a:rPr lang="zh-CN" altLang="en-US" dirty="0">
                <a:latin typeface="+mn-ea"/>
                <a:ea typeface="+mn-ea"/>
              </a:rPr>
              <a:t>由于以前的</a:t>
            </a:r>
            <a:r>
              <a:rPr lang="en-US" altLang="zh-CN" dirty="0">
                <a:latin typeface="+mn-ea"/>
                <a:ea typeface="+mn-ea"/>
              </a:rPr>
              <a:t>NULL</a:t>
            </a:r>
            <a:r>
              <a:rPr lang="zh-CN" altLang="en-US" dirty="0">
                <a:latin typeface="+mn-ea"/>
                <a:ea typeface="+mn-ea"/>
              </a:rPr>
              <a:t>仍然是有效的，而且有些历史代码中存在把</a:t>
            </a:r>
            <a:r>
              <a:rPr lang="en-US" altLang="zh-CN" dirty="0">
                <a:latin typeface="+mn-ea"/>
                <a:ea typeface="+mn-ea"/>
              </a:rPr>
              <a:t>NULL</a:t>
            </a:r>
            <a:r>
              <a:rPr lang="zh-CN" altLang="en-US" dirty="0">
                <a:latin typeface="+mn-ea"/>
                <a:ea typeface="+mn-ea"/>
              </a:rPr>
              <a:t>当作整型数字</a:t>
            </a:r>
            <a:r>
              <a:rPr lang="en-US" altLang="zh-CN" dirty="0">
                <a:latin typeface="+mn-ea"/>
                <a:ea typeface="+mn-ea"/>
              </a:rPr>
              <a:t>0</a:t>
            </a:r>
            <a:r>
              <a:rPr lang="zh-CN" altLang="en-US" dirty="0">
                <a:latin typeface="+mn-ea"/>
                <a:ea typeface="+mn-ea"/>
              </a:rPr>
              <a:t>的不良习惯，建议所有新代码都只用</a:t>
            </a:r>
            <a:r>
              <a:rPr lang="en-US" altLang="zh-CN" dirty="0" err="1">
                <a:latin typeface="+mn-ea"/>
                <a:ea typeface="+mn-ea"/>
              </a:rPr>
              <a:t>nullptr</a:t>
            </a:r>
            <a:r>
              <a:rPr lang="zh-CN" altLang="en-US" dirty="0">
                <a:latin typeface="+mn-ea"/>
                <a:ea typeface="+mn-ea"/>
              </a:rPr>
              <a:t>，彻底废除</a:t>
            </a:r>
            <a:r>
              <a:rPr lang="en-US" altLang="zh-CN" dirty="0">
                <a:latin typeface="+mn-ea"/>
                <a:ea typeface="+mn-ea"/>
              </a:rPr>
              <a:t>NULL</a:t>
            </a:r>
            <a:r>
              <a:rPr lang="zh-CN" altLang="en-US" dirty="0">
                <a:latin typeface="+mn-ea"/>
                <a:ea typeface="+mn-ea"/>
              </a:rPr>
              <a:t>（但两者不要混用）。</a:t>
            </a:r>
            <a:endParaRPr lang="en-US" altLang="zh-CN" dirty="0">
              <a:latin typeface="+mn-ea"/>
              <a:ea typeface="+mn-ea"/>
            </a:endParaRPr>
          </a:p>
        </p:txBody>
      </p:sp>
    </p:spTree>
    <p:extLst>
      <p:ext uri="{BB962C8B-B14F-4D97-AF65-F5344CB8AC3E}">
        <p14:creationId xmlns:p14="http://schemas.microsoft.com/office/powerpoint/2010/main" val="374538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11915</TotalTime>
  <Words>2467</Words>
  <Application>Microsoft Macintosh PowerPoint</Application>
  <PresentationFormat>自定义</PresentationFormat>
  <Paragraphs>266</Paragraphs>
  <Slides>15</Slides>
  <Notes>10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15</vt:i4>
      </vt:variant>
    </vt:vector>
  </HeadingPairs>
  <TitlesOfParts>
    <vt:vector size="29" baseType="lpstr">
      <vt:lpstr>黑体</vt:lpstr>
      <vt:lpstr>宋体</vt:lpstr>
      <vt:lpstr>微软雅黑</vt:lpstr>
      <vt:lpstr>FrutigerNext LT Light</vt:lpstr>
      <vt:lpstr>FrutigerNext LT Medium</vt:lpstr>
      <vt:lpstr>FrutigerNext LT Regular</vt:lpstr>
      <vt:lpstr>Arial</vt:lpstr>
      <vt:lpstr>Calibri</vt:lpstr>
      <vt:lpstr>Lucida Console</vt:lpstr>
      <vt:lpstr>Wingdings</vt:lpstr>
      <vt:lpstr>3_Building a better connected world</vt:lpstr>
      <vt:lpstr>Contents</vt:lpstr>
      <vt:lpstr>Body</vt:lpstr>
      <vt:lpstr>Thank You</vt:lpstr>
      <vt:lpstr>现代C++新特性    -- 基本语法</vt:lpstr>
      <vt:lpstr>C++发展历史</vt:lpstr>
      <vt:lpstr>C++11新增主要功能</vt:lpstr>
      <vt:lpstr>类型推导（auto）</vt:lpstr>
      <vt:lpstr>类型推导（auto）</vt:lpstr>
      <vt:lpstr>类型推导：decltpye</vt:lpstr>
      <vt:lpstr>PowerPoint 演示文稿</vt:lpstr>
      <vt:lpstr>PowerPoint 演示文稿</vt:lpstr>
      <vt:lpstr>C++11新特性：nullptr</vt:lpstr>
      <vt:lpstr>C++11新特性：就地初始化和统一初始化</vt:lpstr>
      <vt:lpstr>C++11新特性：基于范围的循环</vt:lpstr>
      <vt:lpstr>C++11新特性：constexpt关键字</vt:lpstr>
      <vt:lpstr>C++11新特性：override和final关键字</vt:lpstr>
      <vt:lpstr>C++11新特性：default和delete关键字</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C++新特性</dc:title>
  <dc:creator>Lichunhua</dc:creator>
  <cp:lastModifiedBy>Office</cp:lastModifiedBy>
  <cp:revision>7</cp:revision>
  <dcterms:created xsi:type="dcterms:W3CDTF">2019-09-09T11:04:32Z</dcterms:created>
  <dcterms:modified xsi:type="dcterms:W3CDTF">2024-05-23T07:57:57Z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(3)/PDIcZAIPk+dUpu9Yd+gRamVnxkafCC0Gr7gyrcwTexNMfIS8KQNrt3PakntFEZhFJXL8WNH
Bpg1PYjvJKsy1bWO1NcM0zfVia+leB6ahMOW/CLLD/vmAEI0Tw3uvIbBCu5EPEMSF28ilfTX
/Jj+FdazOQQRIM4C0wIiD1nhyGu8RZYuSN5/l8uQ/o27buL7e0Wr5wYQnlDAElq/kK/ZHXqi
jaLkIFz7Ll5EXW7Cu3</vt:lpwstr>
  </property>
  <property fmtid="{D5CDD505-2E9C-101B-9397-08002B2CF9AE}" pid="9" name="_2015_ms_pID_7253431">
    <vt:lpwstr>yDVFm/SNYWiWKZ6SUWnoHwGMPWgzstOKO98uq+XdO8RU6EYKS8e8jI
RxAQKZwpDHJ4MROZnHHWen7DUWi/GTH2BdMIlLq9y4N8xBT9TDM+PfQdNjWf5ciNwtUeeItJ
kXfgGaeIPsf0x/KXDxA/Df2MJM6OvLxdzljlYnDWZCcvabu3/B5+WN+JTYDD1FNOf2fnw1iU
m5PbFHAXri6PxKMsVNq9LesTi9pU4QhDSxSG</vt:lpwstr>
  </property>
  <property fmtid="{D5CDD505-2E9C-101B-9397-08002B2CF9AE}" pid="10" name="_2015_ms_pID_7253432">
    <vt:lpwstr>oA==</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